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4"/>
  </p:notesMasterIdLst>
  <p:sldIdLst>
    <p:sldId id="314" r:id="rId2"/>
    <p:sldId id="316" r:id="rId3"/>
    <p:sldId id="308" r:id="rId4"/>
    <p:sldId id="311" r:id="rId5"/>
    <p:sldId id="310" r:id="rId6"/>
    <p:sldId id="306" r:id="rId7"/>
    <p:sldId id="305" r:id="rId8"/>
    <p:sldId id="317" r:id="rId9"/>
    <p:sldId id="318" r:id="rId10"/>
    <p:sldId id="323" r:id="rId11"/>
    <p:sldId id="324" r:id="rId12"/>
    <p:sldId id="31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004274"/>
    <a:srgbClr val="FFFF66"/>
    <a:srgbClr val="BCBCA8"/>
    <a:srgbClr val="FF3300"/>
    <a:srgbClr val="993300"/>
    <a:srgbClr val="FF8181"/>
    <a:srgbClr val="FF9D9D"/>
    <a:srgbClr val="FFBFBF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07" autoAdjust="0"/>
    <p:restoredTop sz="95501" autoAdjust="0"/>
  </p:normalViewPr>
  <p:slideViewPr>
    <p:cSldViewPr>
      <p:cViewPr varScale="1">
        <p:scale>
          <a:sx n="88" d="100"/>
          <a:sy n="88" d="100"/>
        </p:scale>
        <p:origin x="-113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699C63-BF29-40E4-8C8B-A2A349FFD126}" type="datetimeFigureOut">
              <a:rPr lang="ru-RU" smtClean="0"/>
              <a:pPr/>
              <a:t>23.03.2017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E5827-E674-4FEE-BD05-E62EE5AB21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18843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E5827-E674-4FEE-BD05-E62EE5AB21C9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6347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E5827-E674-4FEE-BD05-E62EE5AB21C9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7208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C797-2B1F-4195-99E1-5C80C405383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7078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30968-29CE-48C6-8E57-7DA7BD62E3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7772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2D926-5A2F-4403-A1CA-6F68E73C7D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7660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49EA0-7EA8-4EC0-9A4E-8134E00CAF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046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6574-080C-4FAE-9A80-2B8BB3F7281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573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B2DB8-8D32-4E5D-A00E-5EF1BD6249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52853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800F66-5776-436B-9358-651D0A2ED2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458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1CD68-23E1-4907-A52C-79871FAD9F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3380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4003E-C527-4F27-98FC-1AA1273AC3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431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D06B7-C491-4149-80FA-AC9AB180911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59660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B6798-26B9-49F1-A81F-779D81949A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632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C0E1E-F79A-4F4C-A45A-BF2A110F5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51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492896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Региональные институты поддержки развития инноваций в Удмуртской Республике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436096" y="5229200"/>
            <a:ext cx="35530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 smtClean="0"/>
              <a:t>Докладчик:</a:t>
            </a:r>
          </a:p>
          <a:p>
            <a:r>
              <a:rPr lang="ru-RU" sz="1800" dirty="0" smtClean="0"/>
              <a:t>заместитель министра экономики </a:t>
            </a:r>
          </a:p>
          <a:p>
            <a:r>
              <a:rPr lang="ru-RU" sz="1800" dirty="0" smtClean="0"/>
              <a:t>Удмуртской Республики </a:t>
            </a:r>
          </a:p>
          <a:p>
            <a:r>
              <a:rPr lang="ru-RU" sz="1800" dirty="0" smtClean="0"/>
              <a:t>М.И. Тумин</a:t>
            </a:r>
            <a:endParaRPr lang="ru-RU" sz="1800" dirty="0"/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96187" y="0"/>
            <a:ext cx="1547813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418048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0"/>
            <a:ext cx="9144001" cy="836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Правовая база инновационного развития </a:t>
            </a:r>
          </a:p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Удмуртской Республики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1196752"/>
            <a:ext cx="91440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2800" dirty="0" smtClean="0"/>
              <a:t>Указ Главы Удмуртской Республики от 23.09.2014 № 304</a:t>
            </a:r>
          </a:p>
          <a:p>
            <a:r>
              <a:rPr lang="ru-RU" sz="2800" dirty="0" smtClean="0"/>
              <a:t>«О Совете по инновационному развитию Удмуртской Республики»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 Стратегия инновационного развития Удмуртской Республики (утв. распоряжением Правительства УР от 10.08.2015 № 800-р)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Tx/>
              <a:buChar char="-"/>
            </a:pPr>
            <a:r>
              <a:rPr lang="ru-RU" sz="2800" dirty="0" smtClean="0"/>
              <a:t> План мероприятий («дорожная карта») по реализации Стратегии инновационного развития Удмуртской Республики (утв. распоряжением Правительства УР от 15.12.2015 № 1244-р)</a:t>
            </a:r>
          </a:p>
        </p:txBody>
      </p:sp>
    </p:spTree>
    <p:extLst>
      <p:ext uri="{BB962C8B-B14F-4D97-AF65-F5344CB8AC3E}">
        <p14:creationId xmlns="" xmlns:p14="http://schemas.microsoft.com/office/powerpoint/2010/main" val="248578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-12700"/>
            <a:ext cx="9144000" cy="77064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Проект закона УР «О государственной поддержке инновационной деятельности в Удмуртской Республике»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24" name="Трапеция 23"/>
          <p:cNvSpPr/>
          <p:nvPr/>
        </p:nvSpPr>
        <p:spPr>
          <a:xfrm>
            <a:off x="358225" y="4370536"/>
            <a:ext cx="5105113" cy="635000"/>
          </a:xfrm>
          <a:prstGeom prst="trapezoid">
            <a:avLst/>
          </a:prstGeom>
          <a:solidFill>
            <a:srgbClr val="FF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ОРГАНИЗАЦИОННАЯ ПОДДЕРЖКА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5" name="Трапеция 24"/>
          <p:cNvSpPr/>
          <p:nvPr/>
        </p:nvSpPr>
        <p:spPr>
          <a:xfrm>
            <a:off x="519590" y="3621236"/>
            <a:ext cx="4735976" cy="647700"/>
          </a:xfrm>
          <a:prstGeom prst="trapezoid">
            <a:avLst/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ГРАНТЫ В ФОРМЕ СУБСИДИЙ</a:t>
            </a:r>
            <a:endParaRPr lang="ru-RU" sz="2400" b="1" dirty="0"/>
          </a:p>
        </p:txBody>
      </p:sp>
      <p:sp>
        <p:nvSpPr>
          <p:cNvPr id="26" name="Трапеция 25"/>
          <p:cNvSpPr/>
          <p:nvPr/>
        </p:nvSpPr>
        <p:spPr>
          <a:xfrm>
            <a:off x="680955" y="2867172"/>
            <a:ext cx="4409141" cy="652464"/>
          </a:xfrm>
          <a:prstGeom prst="trapezoid">
            <a:avLst/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ЛЬГОТНЫЕ УСЛОВИЯ КРЕДИТОВАНИЯ УГФПМП И ГФСК УР  </a:t>
            </a:r>
            <a:endParaRPr lang="ru-RU" sz="2000" b="1" dirty="0"/>
          </a:p>
        </p:txBody>
      </p:sp>
      <p:sp>
        <p:nvSpPr>
          <p:cNvPr id="27" name="Трапеция 26"/>
          <p:cNvSpPr/>
          <p:nvPr/>
        </p:nvSpPr>
        <p:spPr>
          <a:xfrm>
            <a:off x="860249" y="2224236"/>
            <a:ext cx="4039347" cy="558800"/>
          </a:xfrm>
          <a:prstGeom prst="trapezoid">
            <a:avLst/>
          </a:prstGeom>
          <a:solidFill>
            <a:srgbClr val="00B05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ЛЬГОТЫ ПО НАЛОГАМ И АРЕНДЕ ИМУЩЕСТВА</a:t>
            </a:r>
            <a:endParaRPr lang="ru-RU" sz="2400" b="1" dirty="0"/>
          </a:p>
        </p:txBody>
      </p:sp>
      <p:sp>
        <p:nvSpPr>
          <p:cNvPr id="30" name="Трапеция 29"/>
          <p:cNvSpPr/>
          <p:nvPr/>
        </p:nvSpPr>
        <p:spPr>
          <a:xfrm>
            <a:off x="187897" y="5094436"/>
            <a:ext cx="5473700" cy="635000"/>
          </a:xfrm>
          <a:prstGeom prst="trapezoid">
            <a:avLst/>
          </a:prstGeom>
          <a:solidFill>
            <a:srgbClr val="FF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КОНСУЛЬТАЦИОННАЯ ПОДДЕРЖКА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1" name="Трапеция 30"/>
          <p:cNvSpPr/>
          <p:nvPr/>
        </p:nvSpPr>
        <p:spPr>
          <a:xfrm>
            <a:off x="994720" y="1005036"/>
            <a:ext cx="3727076" cy="1117600"/>
          </a:xfrm>
          <a:prstGeom prst="trapezoid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Цель – обеспечение устойчивого роста экономики, повышение конкурентоспособности продукции предприятий республики </a:t>
            </a:r>
            <a:endParaRPr lang="ru-RU" sz="1600" b="1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5372484" y="4283876"/>
            <a:ext cx="3136900" cy="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279849" y="2312107"/>
            <a:ext cx="32505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ФИНАНСОВЫЕ ФОРМЫ ПОДДЕРЖКИ</a:t>
            </a:r>
            <a:endParaRPr lang="ru-RU" sz="28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674296" y="4683961"/>
            <a:ext cx="3021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НЕФИНАНСОВЫЕ ФОРМЫ ПОДДЕРЖКИ</a:t>
            </a:r>
            <a:endParaRPr lang="ru-RU" b="1" dirty="0"/>
          </a:p>
        </p:txBody>
      </p:sp>
      <p:sp>
        <p:nvSpPr>
          <p:cNvPr id="43" name="Трапеция 42"/>
          <p:cNvSpPr/>
          <p:nvPr/>
        </p:nvSpPr>
        <p:spPr>
          <a:xfrm>
            <a:off x="35496" y="5818336"/>
            <a:ext cx="5803901" cy="635000"/>
          </a:xfrm>
          <a:prstGeom prst="trapezoid">
            <a:avLst/>
          </a:prstGeom>
          <a:solidFill>
            <a:srgbClr val="FF0000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ИНФОРМАЦИОННАЯ ПОДДЕРЖКА</a:t>
            </a:r>
            <a:endParaRPr lang="ru-RU" sz="2400" b="1" dirty="0">
              <a:solidFill>
                <a:schemeClr val="bg1"/>
              </a:solidFill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5046767" y="2185389"/>
            <a:ext cx="3516405" cy="971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8578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углом 4"/>
          <p:cNvSpPr/>
          <p:nvPr/>
        </p:nvSpPr>
        <p:spPr>
          <a:xfrm>
            <a:off x="187287" y="627962"/>
            <a:ext cx="8791459" cy="5971142"/>
          </a:xfrm>
          <a:prstGeom prst="snip1Rect">
            <a:avLst>
              <a:gd name="adj" fmla="val 5431"/>
            </a:avLst>
          </a:prstGeom>
          <a:solidFill>
            <a:sysClr val="window" lastClr="FFFFFF"/>
          </a:solidFill>
          <a:ln w="12700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2790820" y="6136395"/>
            <a:ext cx="3587946" cy="11017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7" name="Скругленный прямоугольник 6"/>
          <p:cNvSpPr/>
          <p:nvPr/>
        </p:nvSpPr>
        <p:spPr>
          <a:xfrm>
            <a:off x="403892" y="5431327"/>
            <a:ext cx="2306257" cy="103558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Предприятие</a:t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05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(юридические лица, индивидуальные предприниматели)</a:t>
            </a: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595369" y="5431327"/>
            <a:ext cx="2063887" cy="103558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ВУЗ, НИУ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(не менее 60% НИОКТР самостоятельно)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426246" y="5939156"/>
            <a:ext cx="2082188" cy="57181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Заказ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/>
            </a:r>
            <a:b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не менее 20% от проекта</a:t>
            </a:r>
          </a:p>
        </p:txBody>
      </p:sp>
      <p:sp>
        <p:nvSpPr>
          <p:cNvPr id="10" name="Правильный пятиугольник 9"/>
          <p:cNvSpPr/>
          <p:nvPr/>
        </p:nvSpPr>
        <p:spPr>
          <a:xfrm>
            <a:off x="2790820" y="2230913"/>
            <a:ext cx="3360144" cy="2831335"/>
          </a:xfrm>
          <a:prstGeom prst="pentagon">
            <a:avLst/>
          </a:prstGeom>
          <a:solidFill>
            <a:schemeClr val="tx2">
              <a:lumMod val="60000"/>
              <a:lumOff val="40000"/>
            </a:schemeClr>
          </a:solidFill>
          <a:ln w="28575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КОМПЛЕКСНЫЙ ПРОЕКТ </a:t>
            </a:r>
            <a:b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 созданию нового высокотехнологичного производства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765234" y="5706737"/>
            <a:ext cx="3668615" cy="0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2" name="Прямоугольник 11"/>
          <p:cNvSpPr/>
          <p:nvPr/>
        </p:nvSpPr>
        <p:spPr>
          <a:xfrm>
            <a:off x="3426246" y="5526636"/>
            <a:ext cx="2082188" cy="2754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НИОКТР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1013552" y="4164376"/>
            <a:ext cx="1961002" cy="782197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4" name="Прямоугольник 13"/>
          <p:cNvSpPr/>
          <p:nvPr/>
        </p:nvSpPr>
        <p:spPr>
          <a:xfrm rot="20234680">
            <a:off x="1105385" y="4260654"/>
            <a:ext cx="1662266" cy="6670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Инвестиции</a:t>
            </a:r>
            <a:b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не менее 100% субсидии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03891" y="942762"/>
            <a:ext cx="2170323" cy="103558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Министерство экономики УР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926331" y="2230914"/>
            <a:ext cx="10103" cy="2627525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7" name="Прямоугольник 16"/>
          <p:cNvSpPr/>
          <p:nvPr/>
        </p:nvSpPr>
        <p:spPr>
          <a:xfrm rot="16200000">
            <a:off x="-77602" y="3328411"/>
            <a:ext cx="2006038" cy="2754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Заявка на Конкурс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488933" y="894504"/>
            <a:ext cx="2170323" cy="108384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Совет по инновационному развитию УР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2644072" y="1244906"/>
            <a:ext cx="3778760" cy="22034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0" name="Прямоугольник 19"/>
          <p:cNvSpPr/>
          <p:nvPr/>
        </p:nvSpPr>
        <p:spPr>
          <a:xfrm>
            <a:off x="3426246" y="1107196"/>
            <a:ext cx="2006038" cy="2754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Организация конкурса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2644072" y="1751682"/>
            <a:ext cx="3734692" cy="33051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2" name="Прямоугольник 21"/>
          <p:cNvSpPr/>
          <p:nvPr/>
        </p:nvSpPr>
        <p:spPr>
          <a:xfrm>
            <a:off x="3435425" y="1612140"/>
            <a:ext cx="2006038" cy="2754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РЕШЕНИЕ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1437907" y="2025251"/>
            <a:ext cx="1812069" cy="751000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4" name="Прямоугольник 23"/>
          <p:cNvSpPr/>
          <p:nvPr/>
        </p:nvSpPr>
        <p:spPr>
          <a:xfrm rot="1299990">
            <a:off x="1622026" y="1866771"/>
            <a:ext cx="1436506" cy="12722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Субсидия</a:t>
            </a:r>
            <a:b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до 10 млн.руб.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Компенсация НИОКТР</a:t>
            </a:r>
            <a:endParaRPr kumimoji="0" lang="ru-RU" sz="14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H="1">
            <a:off x="5763596" y="2045769"/>
            <a:ext cx="2115061" cy="857173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6" name="Прямоугольник 25"/>
          <p:cNvSpPr/>
          <p:nvPr/>
        </p:nvSpPr>
        <p:spPr>
          <a:xfrm rot="20249477">
            <a:off x="5934547" y="2262098"/>
            <a:ext cx="1418138" cy="60735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Экспертная, административная поддержка</a:t>
            </a:r>
          </a:p>
        </p:txBody>
      </p:sp>
      <p:cxnSp>
        <p:nvCxnSpPr>
          <p:cNvPr id="27" name="Прямая со стрелкой 26"/>
          <p:cNvCxnSpPr/>
          <p:nvPr/>
        </p:nvCxnSpPr>
        <p:spPr>
          <a:xfrm flipH="1" flipV="1">
            <a:off x="5964172" y="4054207"/>
            <a:ext cx="1824753" cy="1008041"/>
          </a:xfrm>
          <a:prstGeom prst="straightConnector1">
            <a:avLst/>
          </a:prstGeom>
          <a:noFill/>
          <a:ln w="63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sp>
        <p:nvSpPr>
          <p:cNvPr id="28" name="Прямоугольник 27"/>
          <p:cNvSpPr/>
          <p:nvPr/>
        </p:nvSpPr>
        <p:spPr>
          <a:xfrm rot="1811755">
            <a:off x="6201530" y="4274924"/>
            <a:ext cx="1313689" cy="60735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chemeClr val="tx2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Научное сопровождение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Calibri"/>
              </a:rPr>
              <a:t>Проект </a:t>
            </a:r>
            <a:r>
              <a:rPr lang="ru-RU" sz="2800" b="1" dirty="0">
                <a:latin typeface="Calibri"/>
              </a:rPr>
              <a:t>Постановления Правительства </a:t>
            </a:r>
            <a:r>
              <a:rPr lang="ru-RU" sz="2800" b="1" dirty="0" smtClean="0">
                <a:latin typeface="Calibri"/>
              </a:rPr>
              <a:t>УР </a:t>
            </a:r>
            <a:r>
              <a:rPr lang="ru-RU" sz="2000" b="1" dirty="0" smtClean="0">
                <a:latin typeface="Calibri"/>
              </a:rPr>
              <a:t>(аналог ПП РФ №218)</a:t>
            </a:r>
            <a:endParaRPr lang="ru-RU" sz="2800" b="1" dirty="0"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430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-1" y="-12701"/>
            <a:ext cx="9144001" cy="53340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Льготные условия кредитования субъектов МСП 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3964" y="620688"/>
            <a:ext cx="3814894" cy="305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4067944" y="692696"/>
            <a:ext cx="46699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Предоставление микрозаймов инновационным компаниям по льготной ставке 6 % годовых</a:t>
            </a:r>
          </a:p>
          <a:p>
            <a:pPr algn="ctr"/>
            <a:endParaRPr lang="ru-RU" sz="2800" b="1" dirty="0"/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60032" y="3284984"/>
            <a:ext cx="4054522" cy="3243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107504" y="4149080"/>
            <a:ext cx="46699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Предоставление инновационным компаниям льготных условий поручительства </a:t>
            </a:r>
          </a:p>
          <a:p>
            <a:pPr algn="ctr"/>
            <a:r>
              <a:rPr lang="ru-RU" sz="2800" b="1" dirty="0" smtClean="0"/>
              <a:t>(1 % годовых)</a:t>
            </a:r>
            <a:endParaRPr lang="ru-RU" sz="2800" b="1" dirty="0"/>
          </a:p>
        </p:txBody>
      </p:sp>
    </p:spTree>
    <p:extLst>
      <p:ext uri="{BB962C8B-B14F-4D97-AF65-F5344CB8AC3E}">
        <p14:creationId xmlns="" xmlns:p14="http://schemas.microsoft.com/office/powerpoint/2010/main" val="227932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"/>
          <p:cNvSpPr txBox="1">
            <a:spLocks noChangeArrowheads="1"/>
          </p:cNvSpPr>
          <p:nvPr/>
        </p:nvSpPr>
        <p:spPr bwMode="auto">
          <a:xfrm>
            <a:off x="1514475" y="0"/>
            <a:ext cx="730567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 anchor="ctr"/>
          <a:lstStyle/>
          <a:p>
            <a:pPr algn="ctr" defTabSz="838745">
              <a:defRPr/>
            </a:pPr>
            <a:endParaRPr lang="ru-RU" sz="1600" spc="-35" dirty="0">
              <a:solidFill>
                <a:srgbClr val="000066"/>
              </a:solidFill>
              <a:cs typeface="Arial" charset="0"/>
            </a:endParaRPr>
          </a:p>
        </p:txBody>
      </p:sp>
      <p:sp>
        <p:nvSpPr>
          <p:cNvPr id="3078" name="Прямоугольник 13"/>
          <p:cNvSpPr>
            <a:spLocks noChangeArrowheads="1"/>
          </p:cNvSpPr>
          <p:nvPr/>
        </p:nvSpPr>
        <p:spPr bwMode="auto">
          <a:xfrm>
            <a:off x="9144000" y="0"/>
            <a:ext cx="46038" cy="6651625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r" eaLnBrk="1" hangingPunct="1"/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9144000" y="6334959"/>
            <a:ext cx="46038" cy="239712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ru-RU"/>
          </a:p>
        </p:txBody>
      </p:sp>
      <p:sp>
        <p:nvSpPr>
          <p:cNvPr id="3117" name="TextBox 11"/>
          <p:cNvSpPr txBox="1">
            <a:spLocks noChangeArrowheads="1"/>
          </p:cNvSpPr>
          <p:nvPr/>
        </p:nvSpPr>
        <p:spPr bwMode="auto">
          <a:xfrm>
            <a:off x="2411760" y="1556792"/>
            <a:ext cx="2304256" cy="147732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/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Разработан проект Закона УР </a:t>
            </a: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«</a:t>
            </a:r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О государственной поддержке инновационной деятельности в Удмуртской Республике». </a:t>
            </a:r>
          </a:p>
          <a:p>
            <a:pPr eaLnBrk="1" hangingPunct="1"/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Продолжилась работа </a:t>
            </a:r>
          </a:p>
          <a:p>
            <a:pPr eaLnBrk="1" hangingPunct="1"/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Совета по инновационному  развитию Удмуртской Республики </a:t>
            </a:r>
          </a:p>
        </p:txBody>
      </p:sp>
      <p:sp>
        <p:nvSpPr>
          <p:cNvPr id="3119" name="TextBox 18"/>
          <p:cNvSpPr txBox="1">
            <a:spLocks noChangeArrowheads="1"/>
          </p:cNvSpPr>
          <p:nvPr/>
        </p:nvSpPr>
        <p:spPr bwMode="auto">
          <a:xfrm>
            <a:off x="107504" y="3212976"/>
            <a:ext cx="2448271" cy="13234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/>
            <a:r>
              <a:rPr lang="ru-RU" sz="1100" dirty="0">
                <a:solidFill>
                  <a:srgbClr val="000000"/>
                </a:solidFill>
                <a:latin typeface="Arial Black" panose="020B0A04020102020204" pitchFamily="34" charset="0"/>
              </a:rPr>
              <a:t>Продвижение проектов на федеральном уровне, оказано содействие по участию 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более</a:t>
            </a:r>
          </a:p>
          <a:p>
            <a:pPr eaLnBrk="1" hangingPunct="1"/>
            <a:r>
              <a:rPr lang="ru-RU" sz="14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30 проектов</a:t>
            </a:r>
            <a:r>
              <a:rPr lang="ru-RU" sz="11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br>
              <a:rPr lang="ru-RU" sz="11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в </a:t>
            </a:r>
            <a:r>
              <a:rPr lang="ru-RU" sz="1100" dirty="0">
                <a:solidFill>
                  <a:srgbClr val="000000"/>
                </a:solidFill>
                <a:latin typeface="Arial Black" panose="020B0A04020102020204" pitchFamily="34" charset="0"/>
              </a:rPr>
              <a:t>акселераторах 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СКОЛКОВО, </a:t>
            </a:r>
            <a:r>
              <a:rPr lang="ru-RU" sz="1100" dirty="0">
                <a:solidFill>
                  <a:srgbClr val="000000"/>
                </a:solidFill>
                <a:latin typeface="Arial Black" panose="020B0A04020102020204" pitchFamily="34" charset="0"/>
              </a:rPr>
              <a:t>РВК, 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РОСНАНО </a:t>
            </a:r>
            <a:endParaRPr lang="ru-RU" sz="11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121" name="TextBox 23"/>
          <p:cNvSpPr txBox="1">
            <a:spLocks noChangeArrowheads="1"/>
          </p:cNvSpPr>
          <p:nvPr/>
        </p:nvSpPr>
        <p:spPr bwMode="auto">
          <a:xfrm>
            <a:off x="7065121" y="1700808"/>
            <a:ext cx="2078879" cy="123110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/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Проведение </a:t>
            </a: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региональных сессий </a:t>
            </a:r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инновационных проектов </a:t>
            </a: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/>
            </a:r>
            <a:b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(</a:t>
            </a:r>
            <a:r>
              <a:rPr lang="ru-RU" sz="1000" dirty="0">
                <a:solidFill>
                  <a:srgbClr val="000000"/>
                </a:solidFill>
                <a:latin typeface="Arial Black" panose="020B0A04020102020204" pitchFamily="34" charset="0"/>
              </a:rPr>
              <a:t>2 мероприятия, в т.ч. совместно с РВК). </a:t>
            </a: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Участниками стали более </a:t>
            </a:r>
            <a:b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4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20 проектов</a:t>
            </a:r>
            <a:endParaRPr lang="ru-RU" sz="1000" u="sng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112" name="Picture 2" descr="Y:\Совет по инновациям\2016-12-27 Совет\ФОТО\DSC_09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504" y="1556792"/>
            <a:ext cx="2174900" cy="1518594"/>
          </a:xfrm>
          <a:prstGeom prst="rect">
            <a:avLst/>
          </a:prstGeom>
          <a:noFill/>
          <a:ln w="31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113" name="Picture 6" descr="U:\!Мероприятия поддержки\2016\StartupVillage2016\ФОТО\IMG_042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27784" y="3284984"/>
            <a:ext cx="2088232" cy="1145626"/>
          </a:xfrm>
          <a:prstGeom prst="rect">
            <a:avLst/>
          </a:prstGeom>
          <a:noFill/>
          <a:ln w="31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114" name="Picture 5" descr="http://innovudm.ru/wp-content/uploads/2016/10/14581514_1589920497984563_8223510060980144334_n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860032" y="1700808"/>
            <a:ext cx="2030884" cy="1282816"/>
          </a:xfrm>
          <a:prstGeom prst="rect">
            <a:avLst/>
          </a:prstGeom>
          <a:noFill/>
          <a:ln w="31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+mn-lt"/>
              </a:rPr>
              <a:t>Продвижение инновационных проектов Удмуртской Республики и инфраструктурная поддержка </a:t>
            </a:r>
          </a:p>
          <a:p>
            <a:pPr algn="ctr"/>
            <a:r>
              <a:rPr lang="ru-RU" sz="2800" b="1" dirty="0" smtClean="0">
                <a:latin typeface="+mn-lt"/>
              </a:rPr>
              <a:t>(итоги за 2016 год)</a:t>
            </a:r>
            <a:endParaRPr lang="ru-RU" sz="2800" b="1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09703" y="4585832"/>
            <a:ext cx="2606513" cy="14282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ru-RU" sz="1050" dirty="0">
                <a:solidFill>
                  <a:srgbClr val="000000"/>
                </a:solidFill>
                <a:latin typeface="Arial Black" panose="020B0A04020102020204" pitchFamily="34" charset="0"/>
              </a:rPr>
              <a:t>Услуги 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инжиниринга 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/>
            </a:r>
            <a:b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РЦИ </a:t>
            </a:r>
            <a:r>
              <a:rPr lang="ru-RU" sz="10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(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Региональный центр инжиниринга)</a:t>
            </a:r>
            <a:r>
              <a:rPr lang="ru-RU" sz="12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для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/>
            </a:r>
            <a:b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400" b="1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40 инн.компаний, </a:t>
            </a:r>
          </a:p>
          <a:p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в т.ч. 10 программ модернизации, 12 бизнес-планов, 2 по защите </a:t>
            </a:r>
            <a:r>
              <a:rPr lang="ru-RU" sz="1050" dirty="0" err="1" smtClean="0">
                <a:solidFill>
                  <a:srgbClr val="000000"/>
                </a:solidFill>
                <a:latin typeface="Arial Black" panose="020B0A04020102020204" pitchFamily="34" charset="0"/>
              </a:rPr>
              <a:t>интелект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. собственности</a:t>
            </a:r>
            <a:endParaRPr lang="ru-RU" sz="8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21" y="4585831"/>
            <a:ext cx="1230799" cy="46558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6" name="TextBox 25"/>
          <p:cNvSpPr txBox="1"/>
          <p:nvPr/>
        </p:nvSpPr>
        <p:spPr>
          <a:xfrm>
            <a:off x="107504" y="5685138"/>
            <a:ext cx="2736304" cy="8463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УГФПМП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 - микрозаймы на льготных условиях 6% годовых </a:t>
            </a:r>
            <a:b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4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8 инн.компаниям </a:t>
            </a:r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на сумму более </a:t>
            </a:r>
            <a:r>
              <a:rPr lang="ru-RU" sz="12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11 млн.руб.</a:t>
            </a:r>
            <a:endParaRPr lang="ru-RU" sz="12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68320"/>
            <a:ext cx="2448272" cy="84576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8" name="TextBox 27"/>
          <p:cNvSpPr txBox="1"/>
          <p:nvPr/>
        </p:nvSpPr>
        <p:spPr>
          <a:xfrm>
            <a:off x="4860032" y="3212976"/>
            <a:ext cx="2173620" cy="11849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ГФСК УР –</a:t>
            </a:r>
          </a:p>
          <a:p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поручительства на льготных условиях</a:t>
            </a:r>
          </a:p>
          <a:p>
            <a:r>
              <a:rPr lang="ru-RU" sz="14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3 инн.компаниям</a:t>
            </a:r>
            <a:endParaRPr lang="ru-RU" sz="1100" u="sng" dirty="0" smtClean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на сумму более </a:t>
            </a:r>
            <a:b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</a:br>
            <a:r>
              <a:rPr lang="ru-RU" sz="12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32 млн.руб.</a:t>
            </a:r>
            <a:endParaRPr lang="ru-RU" sz="120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781" y="3145671"/>
            <a:ext cx="1995104" cy="136315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3" name="TextBox 32"/>
          <p:cNvSpPr txBox="1"/>
          <p:nvPr/>
        </p:nvSpPr>
        <p:spPr>
          <a:xfrm>
            <a:off x="6588224" y="4653136"/>
            <a:ext cx="2460267" cy="6480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Размещение в АУ РБИ –Размещены </a:t>
            </a:r>
            <a:r>
              <a:rPr lang="ru-RU" sz="14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3 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инновационных компании</a:t>
            </a:r>
            <a:endParaRPr lang="ru-RU" sz="1050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915816" y="6068494"/>
            <a:ext cx="3338247" cy="74794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ru-RU" sz="110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ЦПП, ЦПЭ – 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в бизнес миссиях приняли участие </a:t>
            </a:r>
            <a:r>
              <a:rPr lang="ru-RU" sz="11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13 инн.компаний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, в семинарах по инновационной тематике приняли участие суммарно </a:t>
            </a:r>
            <a:r>
              <a:rPr lang="ru-RU" sz="1100" u="sng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175 компаний</a:t>
            </a:r>
            <a:r>
              <a:rPr lang="ru-RU" sz="1050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018" y="6093296"/>
            <a:ext cx="849382" cy="74794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071" y="6082925"/>
            <a:ext cx="910225" cy="7335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185" y="5373216"/>
            <a:ext cx="2456094" cy="64085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9085042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"/>
          <p:cNvSpPr txBox="1">
            <a:spLocks noChangeArrowheads="1"/>
          </p:cNvSpPr>
          <p:nvPr/>
        </p:nvSpPr>
        <p:spPr bwMode="auto">
          <a:xfrm>
            <a:off x="1514475" y="0"/>
            <a:ext cx="730567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 anchor="ctr"/>
          <a:lstStyle/>
          <a:p>
            <a:pPr algn="ctr" defTabSz="838745">
              <a:defRPr/>
            </a:pPr>
            <a:endParaRPr lang="ru-RU" sz="1600" spc="-35" dirty="0">
              <a:solidFill>
                <a:srgbClr val="000066"/>
              </a:solidFill>
              <a:cs typeface="Arial" charset="0"/>
            </a:endParaRPr>
          </a:p>
        </p:txBody>
      </p:sp>
      <p:sp>
        <p:nvSpPr>
          <p:cNvPr id="3077" name="Прямоугольник 12"/>
          <p:cNvSpPr>
            <a:spLocks noChangeArrowheads="1"/>
          </p:cNvSpPr>
          <p:nvPr/>
        </p:nvSpPr>
        <p:spPr bwMode="auto">
          <a:xfrm>
            <a:off x="0" y="6149975"/>
            <a:ext cx="9144000" cy="19685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r" eaLnBrk="1" hangingPunct="1"/>
            <a:endParaRPr lang="ru-RU"/>
          </a:p>
        </p:txBody>
      </p:sp>
      <p:sp>
        <p:nvSpPr>
          <p:cNvPr id="3078" name="Прямоугольник 13"/>
          <p:cNvSpPr>
            <a:spLocks noChangeArrowheads="1"/>
          </p:cNvSpPr>
          <p:nvPr/>
        </p:nvSpPr>
        <p:spPr bwMode="auto">
          <a:xfrm>
            <a:off x="9144000" y="0"/>
            <a:ext cx="46038" cy="6651625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r" eaLnBrk="1" hangingPunct="1"/>
            <a:endParaRPr lang="ru-RU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9144000" y="6618288"/>
            <a:ext cx="46038" cy="239712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 eaLnBrk="1" hangingPunct="1">
              <a:defRPr/>
            </a:pPr>
            <a:endParaRPr lang="ru-RU"/>
          </a:p>
        </p:txBody>
      </p:sp>
      <p:pic>
        <p:nvPicPr>
          <p:cNvPr id="3115" name="Picture 56" descr="http://www.fasie.ru/local/templates/.default/markup/img/fasie_rus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74055" y="148725"/>
            <a:ext cx="2351401" cy="1192043"/>
          </a:xfrm>
          <a:prstGeom prst="rect">
            <a:avLst/>
          </a:prstGeom>
          <a:noFill/>
          <a:ln w="317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257356" y="144083"/>
            <a:ext cx="67572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Calibri"/>
              </a:rPr>
              <a:t>Финансовая (грантовая) поддержка </a:t>
            </a:r>
            <a:br>
              <a:rPr lang="ru-RU" sz="2800" b="1" dirty="0" smtClean="0">
                <a:latin typeface="Calibri"/>
              </a:rPr>
            </a:br>
            <a:r>
              <a:rPr lang="ru-RU" sz="2800" b="1" dirty="0" smtClean="0">
                <a:latin typeface="Calibri"/>
              </a:rPr>
              <a:t>инновационных проектов Удмуртской Республики</a:t>
            </a:r>
            <a:endParaRPr lang="ru-RU" sz="2800" b="1" dirty="0">
              <a:latin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512" y="5301208"/>
            <a:ext cx="8835049" cy="14401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indent="457200" algn="just"/>
            <a:r>
              <a:rPr lang="ru-RU" sz="1400" b="1" dirty="0" smtClean="0">
                <a:solidFill>
                  <a:srgbClr val="000000"/>
                </a:solidFill>
              </a:rPr>
              <a:t>МЭ УР и организации инфраструктуры – помощь в </a:t>
            </a:r>
            <a:r>
              <a:rPr lang="ru-RU" sz="1400" b="1" dirty="0">
                <a:solidFill>
                  <a:srgbClr val="000000"/>
                </a:solidFill>
              </a:rPr>
              <a:t>подготовке заявок на конкурсы Фонда содействия </a:t>
            </a:r>
            <a:r>
              <a:rPr lang="ru-RU" sz="1400" b="1" dirty="0" smtClean="0">
                <a:solidFill>
                  <a:srgbClr val="000000"/>
                </a:solidFill>
              </a:rPr>
              <a:t>инновациям. </a:t>
            </a:r>
          </a:p>
          <a:p>
            <a:pPr indent="457200" algn="just"/>
            <a:r>
              <a:rPr lang="ru-RU" sz="1400" b="1" dirty="0" smtClean="0">
                <a:solidFill>
                  <a:srgbClr val="000000"/>
                </a:solidFill>
              </a:rPr>
              <a:t>Рассмотрены и даны консультации по 17-и бизнес-планам </a:t>
            </a:r>
            <a:r>
              <a:rPr lang="ru-RU" sz="1400" b="1" dirty="0">
                <a:solidFill>
                  <a:srgbClr val="000000"/>
                </a:solidFill>
              </a:rPr>
              <a:t>инновационных проектов, подготовлено 27 рекомендательных </a:t>
            </a:r>
            <a:r>
              <a:rPr lang="ru-RU" sz="1400" b="1" dirty="0" smtClean="0">
                <a:solidFill>
                  <a:srgbClr val="000000"/>
                </a:solidFill>
              </a:rPr>
              <a:t>писем. </a:t>
            </a:r>
          </a:p>
          <a:p>
            <a:pPr indent="457200" algn="just"/>
            <a:r>
              <a:rPr lang="ru-RU" sz="1400" b="1" dirty="0" smtClean="0">
                <a:solidFill>
                  <a:srgbClr val="000000"/>
                </a:solidFill>
              </a:rPr>
              <a:t>При </a:t>
            </a:r>
            <a:r>
              <a:rPr lang="ru-RU" sz="1400" b="1" dirty="0">
                <a:solidFill>
                  <a:srgbClr val="000000"/>
                </a:solidFill>
              </a:rPr>
              <a:t>содействии Регионального центра инжиниринга разработаны 12 </a:t>
            </a:r>
            <a:r>
              <a:rPr lang="ru-RU" sz="1400" b="1" dirty="0" smtClean="0">
                <a:solidFill>
                  <a:srgbClr val="000000"/>
                </a:solidFill>
              </a:rPr>
              <a:t>бизнес-планов под конкурсы Фонда содействия инновациям.</a:t>
            </a: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62895110"/>
              </p:ext>
            </p:extLst>
          </p:nvPr>
        </p:nvGraphicFramePr>
        <p:xfrm>
          <a:off x="179512" y="2132856"/>
          <a:ext cx="8964488" cy="2871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8415"/>
                <a:gridCol w="2784713"/>
                <a:gridCol w="3471360"/>
              </a:tblGrid>
              <a:tr h="65936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2014 г.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2015 г.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2016 г.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1144602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59 проектов</a:t>
                      </a:r>
                      <a:endParaRPr lang="ru-RU" sz="2400" b="1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68 проектов</a:t>
                      </a:r>
                      <a:endParaRPr lang="ru-RU" sz="2400" b="1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34 проекта</a:t>
                      </a:r>
                    </a:p>
                  </a:txBody>
                  <a:tcPr/>
                </a:tc>
              </a:tr>
              <a:tr h="106780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54,6 млн.руб.</a:t>
                      </a:r>
                      <a:endParaRPr lang="ru-RU" sz="2400" b="1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176 млн.руб.</a:t>
                      </a:r>
                      <a:endParaRPr lang="ru-RU" sz="2400" b="1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</a:rPr>
                        <a:t>97 млн. руб.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24583" y="3789040"/>
            <a:ext cx="5455929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Calibri"/>
              </a:rPr>
              <a:t>Информационная и консультационная поддержка </a:t>
            </a:r>
            <a:endParaRPr lang="ru-RU" sz="2800" b="1" dirty="0">
              <a:latin typeface="Calibri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980727"/>
            <a:ext cx="5004048" cy="281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004048" y="1556792"/>
            <a:ext cx="4139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+mn-lt"/>
              </a:rPr>
              <a:t>Инвестиционный портал Удмуртской Республики </a:t>
            </a:r>
            <a:endParaRPr lang="ru-RU" sz="2800" b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4581128"/>
            <a:ext cx="4283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+mn-lt"/>
              </a:rPr>
              <a:t>Сайт «Инновации </a:t>
            </a:r>
          </a:p>
          <a:p>
            <a:pPr algn="ctr"/>
            <a:r>
              <a:rPr lang="ru-RU" sz="2800" b="1" dirty="0" smtClean="0">
                <a:latin typeface="+mn-lt"/>
              </a:rPr>
              <a:t>в Удмуртии»</a:t>
            </a:r>
            <a:endParaRPr lang="ru-RU" sz="28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Calibri"/>
              </a:rPr>
              <a:t>Организационная поддержка </a:t>
            </a:r>
            <a:endParaRPr lang="ru-RU" sz="2800" b="1" dirty="0">
              <a:latin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556792"/>
            <a:ext cx="4139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Startup Village 2016</a:t>
            </a:r>
            <a:endParaRPr 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0" y="4581128"/>
            <a:ext cx="457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OPEN</a:t>
            </a:r>
            <a:r>
              <a:rPr lang="ru-RU" sz="2800" b="1" dirty="0" smtClean="0"/>
              <a:t> </a:t>
            </a:r>
            <a:r>
              <a:rPr lang="en-US" sz="2800" b="1" dirty="0" smtClean="0"/>
              <a:t>INNOVATIONS </a:t>
            </a:r>
            <a:endParaRPr lang="ru-RU" sz="2800" b="1" dirty="0" smtClean="0"/>
          </a:p>
          <a:p>
            <a:pPr algn="ctr"/>
            <a:r>
              <a:rPr lang="en-US" sz="2800" b="1" dirty="0" smtClean="0"/>
              <a:t>STARTUP TOUR</a:t>
            </a:r>
            <a:r>
              <a:rPr lang="ru-RU" sz="2800" b="1" dirty="0" smtClean="0"/>
              <a:t> 2017</a:t>
            </a:r>
            <a:endParaRPr lang="en-US" sz="2800" b="1" dirty="0" smtClean="0"/>
          </a:p>
        </p:txBody>
      </p:sp>
      <p:pic>
        <p:nvPicPr>
          <p:cNvPr id="7" name="Picture 6" descr="U:\!Мероприятия поддержки\2016\StartupVillage2016\ФОТО\IMG_042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692696"/>
            <a:ext cx="4857787" cy="3024337"/>
          </a:xfrm>
          <a:prstGeom prst="rect">
            <a:avLst/>
          </a:prstGeom>
          <a:noFill/>
          <a:ln w="317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" name="Picture 7" descr="Y:\!Мероприятия поддержки\2017\StartupTour Сколково 2017\!!!На сайты\DSC_016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5" y="3700668"/>
            <a:ext cx="4716015" cy="3157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4"/>
          <p:cNvSpPr txBox="1">
            <a:spLocks/>
          </p:cNvSpPr>
          <p:nvPr/>
        </p:nvSpPr>
        <p:spPr bwMode="auto">
          <a:xfrm>
            <a:off x="0" y="764704"/>
            <a:ext cx="9144000" cy="51863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91408" tIns="45704" rIns="91408" bIns="45704"/>
          <a:lstStyle/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solidFill>
                  <a:srgbClr val="002060"/>
                </a:solidFill>
                <a:latin typeface="+mn-lt"/>
              </a:rPr>
              <a:t>Налоговые льготы (по налогу на прибыль организаций, по налогу на имущество организаций);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latin typeface="+mn-lt"/>
              </a:rPr>
              <a:t>Субсидирование части затрат по оплате процентов по кредитам и лизингу, полученным в целях реализации инвестиционных проектов;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solidFill>
                  <a:srgbClr val="002060"/>
                </a:solidFill>
                <a:latin typeface="+mn-lt"/>
              </a:rPr>
              <a:t>Государственные гарантии;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latin typeface="+mn-lt"/>
              </a:rPr>
              <a:t>Предоставление земельных участков в аренду без торгов;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solidFill>
                  <a:srgbClr val="002060"/>
                </a:solidFill>
                <a:latin typeface="+mn-lt"/>
              </a:rPr>
              <a:t>Льготы по арендной плате за земельные участки, на которых реализуются инвестиционные проекты;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latin typeface="+mn-lt"/>
              </a:rPr>
              <a:t>Предоставление недвижимого имущества в аренду на льготных условиях;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solidFill>
                  <a:srgbClr val="002060"/>
                </a:solidFill>
                <a:latin typeface="+mn-lt"/>
              </a:rPr>
              <a:t>Финансирование инфраструктурных проектов на принципах государственно-частного партнерства;</a:t>
            </a:r>
          </a:p>
          <a:p>
            <a:pPr marL="484188" indent="-341313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ru-RU" altLang="ru-RU" sz="2000" b="1" dirty="0">
                <a:latin typeface="+mn-lt"/>
              </a:rPr>
              <a:t>Информационная и организационная поддержка.</a:t>
            </a:r>
          </a:p>
          <a:p>
            <a:pPr marL="484188" indent="-341313" algn="just">
              <a:spcAft>
                <a:spcPts val="600"/>
              </a:spcAft>
              <a:buFont typeface="Wingdings" pitchFamily="2" charset="2"/>
              <a:buChar char="Ø"/>
            </a:pPr>
            <a:endParaRPr lang="ru-RU" altLang="ru-RU" sz="1900" dirty="0">
              <a:solidFill>
                <a:srgbClr val="081628"/>
              </a:solidFill>
              <a:latin typeface="Times New Roman" pitchFamily="18" charset="0"/>
              <a:cs typeface="Times New Roman" pitchFamily="18" charset="0"/>
            </a:endParaRPr>
          </a:p>
          <a:p>
            <a:pPr marL="484188" indent="-341313" algn="just"/>
            <a:endParaRPr lang="ru-RU" altLang="ru-RU" sz="1900" dirty="0">
              <a:solidFill>
                <a:srgbClr val="081628"/>
              </a:solidFill>
              <a:latin typeface="Times New Roman" pitchFamily="18" charset="0"/>
              <a:cs typeface="Times New Roman" pitchFamily="18" charset="0"/>
            </a:endParaRPr>
          </a:p>
          <a:p>
            <a:pPr marL="484188" indent="-341313" algn="just">
              <a:buFont typeface="Wingdings" pitchFamily="2" charset="2"/>
              <a:buChar char="Ø"/>
            </a:pPr>
            <a:endParaRPr lang="ru-RU" altLang="ru-RU" sz="1900" dirty="0">
              <a:solidFill>
                <a:srgbClr val="132E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0" y="1"/>
            <a:ext cx="9143999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8" tIns="45704" rIns="91408" bIns="45704"/>
          <a:lstStyle/>
          <a:p>
            <a:pPr algn="ctr" defTabSz="912813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2800" b="1" dirty="0">
                <a:latin typeface="Calibri"/>
              </a:rPr>
              <a:t>Формы государственной поддержки </a:t>
            </a:r>
            <a:r>
              <a:rPr lang="ru-RU" sz="2800" b="1" dirty="0" smtClean="0">
                <a:latin typeface="Calibri"/>
              </a:rPr>
              <a:t>инвесторов</a:t>
            </a:r>
            <a:endParaRPr lang="ru-RU" sz="2800" b="1" dirty="0">
              <a:latin typeface="Calibri"/>
            </a:endParaRPr>
          </a:p>
        </p:txBody>
      </p:sp>
      <p:sp>
        <p:nvSpPr>
          <p:cNvPr id="4101" name="Прямоугольник 4"/>
          <p:cNvSpPr>
            <a:spLocks noChangeArrowheads="1"/>
          </p:cNvSpPr>
          <p:nvPr/>
        </p:nvSpPr>
        <p:spPr bwMode="auto">
          <a:xfrm>
            <a:off x="3527425" y="6600825"/>
            <a:ext cx="5616575" cy="257175"/>
          </a:xfrm>
          <a:prstGeom prst="rect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r" eaLnBrk="1" hangingPunct="1"/>
            <a:r>
              <a:rPr lang="ru-RU" altLang="ru-RU" sz="1400" b="1">
                <a:solidFill>
                  <a:srgbClr val="FFFFFF"/>
                </a:solidFill>
                <a:latin typeface="Candara" pitchFamily="34" charset="0"/>
              </a:rPr>
              <a:t>Агентство инвестиционного развития Удмуртской Республики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92162"/>
          </a:xfrm>
        </p:spPr>
        <p:txBody>
          <a:bodyPr>
            <a:normAutofit/>
          </a:bodyPr>
          <a:lstStyle/>
          <a:p>
            <a:r>
              <a:rPr lang="ru-RU" altLang="ru-RU" sz="2800" b="1" dirty="0" smtClean="0">
                <a:solidFill>
                  <a:srgbClr val="002060"/>
                </a:solidFill>
                <a:latin typeface="+mj-lt"/>
                <a:ea typeface="Verdana" pitchFamily="34" charset="0"/>
                <a:cs typeface="Verdana" pitchFamily="34" charset="0"/>
              </a:rPr>
              <a:t>Государственная поддержка инвесторов</a:t>
            </a:r>
            <a:endParaRPr lang="ru-RU" altLang="ru-RU" sz="2800" b="1" dirty="0" smtClean="0">
              <a:solidFill>
                <a:srgbClr val="C00000"/>
              </a:solidFill>
              <a:latin typeface="+mj-lt"/>
              <a:ea typeface="Verdana" pitchFamily="34" charset="0"/>
              <a:cs typeface="Verdana" pitchFamily="34" charset="0"/>
            </a:endParaRPr>
          </a:p>
        </p:txBody>
      </p:sp>
      <p:sp>
        <p:nvSpPr>
          <p:cNvPr id="5124" name="Прямоугольник 4"/>
          <p:cNvSpPr>
            <a:spLocks noChangeArrowheads="1"/>
          </p:cNvSpPr>
          <p:nvPr/>
        </p:nvSpPr>
        <p:spPr bwMode="auto">
          <a:xfrm>
            <a:off x="3527425" y="6600825"/>
            <a:ext cx="5616575" cy="257175"/>
          </a:xfrm>
          <a:prstGeom prst="rect">
            <a:avLst/>
          </a:prstGeom>
          <a:solidFill>
            <a:schemeClr val="tx2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r" eaLnBrk="1" hangingPunct="1"/>
            <a:r>
              <a:rPr lang="ru-RU" altLang="ru-RU" sz="1400" b="1">
                <a:solidFill>
                  <a:srgbClr val="FFFFFF"/>
                </a:solidFill>
                <a:latin typeface="Candara" pitchFamily="34" charset="0"/>
              </a:rPr>
              <a:t>Агентство инвестиционного развития Удмуртской Республики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692696"/>
            <a:ext cx="8856984" cy="179863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1F497D">
                    <a:lumMod val="75000"/>
                  </a:srgbClr>
                </a:solidFill>
              </a:rPr>
              <a:t>Субсидии на возмещение части процентной ставки по кредитам и части затрат по лизинговым платежам</a:t>
            </a:r>
          </a:p>
          <a:p>
            <a:pPr algn="ctr">
              <a:defRPr/>
            </a:pPr>
            <a:r>
              <a:rPr lang="ru-RU" sz="2000" dirty="0">
                <a:solidFill>
                  <a:prstClr val="black"/>
                </a:solidFill>
              </a:rPr>
              <a:t>Субсидии в 2016 году предоставлены </a:t>
            </a:r>
            <a:r>
              <a:rPr lang="ru-RU" sz="2000" b="1" dirty="0">
                <a:solidFill>
                  <a:prstClr val="black"/>
                </a:solidFill>
              </a:rPr>
              <a:t>24 организациям  </a:t>
            </a:r>
            <a:r>
              <a:rPr lang="ru-RU" sz="2000" dirty="0">
                <a:solidFill>
                  <a:prstClr val="black"/>
                </a:solidFill>
              </a:rPr>
              <a:t>на общую сумму </a:t>
            </a:r>
            <a:r>
              <a:rPr lang="ru-RU" sz="2000" b="1" dirty="0">
                <a:solidFill>
                  <a:prstClr val="black"/>
                </a:solidFill>
              </a:rPr>
              <a:t>93 млн. рублей</a:t>
            </a:r>
            <a:r>
              <a:rPr lang="ru-RU" sz="2000" dirty="0">
                <a:solidFill>
                  <a:prstClr val="black"/>
                </a:solidFill>
              </a:rPr>
              <a:t>. Реализация инвестиционных проектов позволит привлечь более  </a:t>
            </a:r>
            <a:r>
              <a:rPr lang="ru-RU" sz="2000" b="1" dirty="0">
                <a:solidFill>
                  <a:prstClr val="black"/>
                </a:solidFill>
              </a:rPr>
              <a:t>4,3 млрд. рублей </a:t>
            </a:r>
            <a:r>
              <a:rPr lang="ru-RU" sz="2000" dirty="0">
                <a:solidFill>
                  <a:prstClr val="black"/>
                </a:solidFill>
              </a:rPr>
              <a:t>инвестиций и</a:t>
            </a:r>
            <a:r>
              <a:rPr lang="ru-RU" sz="2000" b="1" dirty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создать</a:t>
            </a:r>
            <a:r>
              <a:rPr lang="ru-RU" sz="2000" b="1" dirty="0">
                <a:solidFill>
                  <a:prstClr val="black"/>
                </a:solidFill>
              </a:rPr>
              <a:t> более 200 </a:t>
            </a:r>
            <a:r>
              <a:rPr lang="ru-RU" sz="2000" dirty="0">
                <a:solidFill>
                  <a:prstClr val="black"/>
                </a:solidFill>
              </a:rPr>
              <a:t>новых рабочих мест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9512" y="2636912"/>
            <a:ext cx="8856984" cy="2088505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solidFill>
                <a:srgbClr val="1F497D">
                  <a:lumMod val="75000"/>
                </a:srgbClr>
              </a:solidFill>
              <a:latin typeface="Cambria" pitchFamily="18" charset="0"/>
            </a:endParaRPr>
          </a:p>
          <a:p>
            <a:pPr algn="ctr">
              <a:defRPr/>
            </a:pPr>
            <a:r>
              <a:rPr lang="ru-RU" sz="2000" b="1" dirty="0">
                <a:solidFill>
                  <a:srgbClr val="1F497D">
                    <a:lumMod val="75000"/>
                  </a:srgbClr>
                </a:solidFill>
              </a:rPr>
              <a:t>Льготы   по налогу на прибыль </a:t>
            </a:r>
            <a:r>
              <a:rPr lang="ru-RU" sz="2000" b="1" dirty="0" smtClean="0">
                <a:solidFill>
                  <a:srgbClr val="1F497D">
                    <a:lumMod val="75000"/>
                  </a:srgbClr>
                </a:solidFill>
              </a:rPr>
              <a:t> и </a:t>
            </a:r>
            <a:r>
              <a:rPr lang="ru-RU" sz="2000" b="1" dirty="0">
                <a:solidFill>
                  <a:srgbClr val="1F497D">
                    <a:lumMod val="75000"/>
                  </a:srgbClr>
                </a:solidFill>
              </a:rPr>
              <a:t>налогу на имущество организаций</a:t>
            </a:r>
          </a:p>
          <a:p>
            <a:pPr algn="ctr">
              <a:defRPr/>
            </a:pPr>
            <a:r>
              <a:rPr lang="ru-RU" sz="2000" dirty="0">
                <a:solidFill>
                  <a:prstClr val="black"/>
                </a:solidFill>
              </a:rPr>
              <a:t>За 9 месяцев 2016 года  </a:t>
            </a:r>
            <a:r>
              <a:rPr lang="ru-RU" sz="2000" b="1" dirty="0">
                <a:solidFill>
                  <a:prstClr val="black"/>
                </a:solidFill>
              </a:rPr>
              <a:t>20 организаций </a:t>
            </a:r>
            <a:r>
              <a:rPr lang="ru-RU" sz="2000" dirty="0">
                <a:solidFill>
                  <a:prstClr val="black"/>
                </a:solidFill>
              </a:rPr>
              <a:t>воспользовались правом</a:t>
            </a:r>
            <a:r>
              <a:rPr lang="ru-RU" sz="2000" b="1" dirty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на налоговые льготы в сумме 200,1 млн. руб.(прогнозная сумма льгот в 2016 году - 500 млн.руб. ). Это позволило по оценке привлечь в 2016 году более 5 млрд.руб. инвестиций и создать более </a:t>
            </a:r>
            <a:r>
              <a:rPr lang="ru-RU" sz="2000" b="1" dirty="0">
                <a:solidFill>
                  <a:prstClr val="black"/>
                </a:solidFill>
              </a:rPr>
              <a:t>600 новых рабочих мест</a:t>
            </a:r>
          </a:p>
          <a:p>
            <a:pPr algn="ctr">
              <a:defRPr/>
            </a:pPr>
            <a:endParaRPr lang="ru-RU" sz="1000" dirty="0">
              <a:solidFill>
                <a:srgbClr val="4F81B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9512" y="4941168"/>
            <a:ext cx="8784975" cy="158447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endParaRPr lang="ru-RU" altLang="ru-RU" sz="2000" b="1" dirty="0" smtClean="0">
              <a:solidFill>
                <a:srgbClr val="17375E"/>
              </a:solidFill>
              <a:latin typeface="Cambria" panose="02040503050406030204" pitchFamily="18" charset="0"/>
            </a:endParaRPr>
          </a:p>
          <a:p>
            <a:pPr algn="ctr">
              <a:defRPr/>
            </a:pPr>
            <a:endParaRPr lang="ru-RU" altLang="ru-RU" sz="2000" b="1" dirty="0" smtClean="0">
              <a:solidFill>
                <a:srgbClr val="17375E"/>
              </a:solidFill>
              <a:latin typeface="Cambria" panose="02040503050406030204" pitchFamily="18" charset="0"/>
            </a:endParaRPr>
          </a:p>
          <a:p>
            <a:pPr algn="ctr">
              <a:defRPr/>
            </a:pPr>
            <a:endParaRPr lang="ru-RU" altLang="ru-RU" sz="2000" b="1" dirty="0" smtClean="0">
              <a:solidFill>
                <a:srgbClr val="17375E"/>
              </a:solidFill>
              <a:latin typeface="Cambria" panose="02040503050406030204" pitchFamily="18" charset="0"/>
            </a:endParaRPr>
          </a:p>
          <a:p>
            <a:pPr algn="ctr">
              <a:defRPr/>
            </a:pPr>
            <a:r>
              <a:rPr lang="ru-RU" altLang="ru-RU" b="1" dirty="0" smtClean="0">
                <a:solidFill>
                  <a:srgbClr val="17375E"/>
                </a:solidFill>
                <a:latin typeface="+mn-lt"/>
              </a:rPr>
              <a:t>Инвестиционный фонд Удмуртской Республики</a:t>
            </a:r>
          </a:p>
          <a:p>
            <a:pPr algn="ctr">
              <a:defRPr/>
            </a:pPr>
            <a:r>
              <a:rPr lang="ru-RU" altLang="ru-RU" sz="2000" dirty="0" smtClean="0">
                <a:solidFill>
                  <a:srgbClr val="000000"/>
                </a:solidFill>
                <a:latin typeface="+mn-lt"/>
              </a:rPr>
              <a:t>Поддержка оказана трем проектам государственно-частного партнерства: по строительству спортивных центров в </a:t>
            </a:r>
            <a:r>
              <a:rPr lang="ru-RU" altLang="ru-RU" sz="2000" dirty="0" err="1" smtClean="0">
                <a:solidFill>
                  <a:srgbClr val="000000"/>
                </a:solidFill>
                <a:latin typeface="+mn-lt"/>
              </a:rPr>
              <a:t>Завьяловском</a:t>
            </a:r>
            <a:r>
              <a:rPr lang="ru-RU" altLang="ru-RU" sz="2000" dirty="0" smtClean="0">
                <a:solidFill>
                  <a:srgbClr val="000000"/>
                </a:solidFill>
                <a:latin typeface="+mn-lt"/>
              </a:rPr>
              <a:t> районе и г. Сарапуле, а также по строительству автодороги в </a:t>
            </a:r>
            <a:r>
              <a:rPr lang="ru-RU" altLang="ru-RU" sz="2000" dirty="0" err="1" smtClean="0">
                <a:solidFill>
                  <a:srgbClr val="000000"/>
                </a:solidFill>
                <a:latin typeface="+mn-lt"/>
              </a:rPr>
              <a:t>Увинском</a:t>
            </a:r>
            <a:r>
              <a:rPr lang="ru-RU" altLang="ru-RU" sz="2000" dirty="0" smtClean="0">
                <a:solidFill>
                  <a:srgbClr val="000000"/>
                </a:solidFill>
                <a:latin typeface="+mn-lt"/>
              </a:rPr>
              <a:t> районе</a:t>
            </a:r>
          </a:p>
          <a:p>
            <a:pPr algn="ctr">
              <a:defRPr/>
            </a:pPr>
            <a:endParaRPr lang="ru-RU" altLang="ru-RU" sz="2000" b="1" dirty="0" smtClean="0">
              <a:solidFill>
                <a:srgbClr val="000000"/>
              </a:solidFill>
              <a:latin typeface="+mn-lt"/>
            </a:endParaRPr>
          </a:p>
          <a:p>
            <a:pPr algn="ctr">
              <a:defRPr/>
            </a:pPr>
            <a:endParaRPr lang="ru-RU" altLang="ru-RU" sz="2000" b="1" dirty="0" smtClean="0">
              <a:solidFill>
                <a:srgbClr val="000000"/>
              </a:solidFill>
              <a:latin typeface="+mn-lt"/>
            </a:endParaRPr>
          </a:p>
          <a:p>
            <a:pPr algn="ctr">
              <a:defRPr/>
            </a:pPr>
            <a:endParaRPr lang="ru-RU" altLang="ru-RU" sz="2000" b="1" dirty="0" smtClean="0">
              <a:solidFill>
                <a:srgbClr val="17375E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63691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b="1" dirty="0" smtClean="0">
                <a:latin typeface="Calibri"/>
              </a:rPr>
              <a:t>Спасибо за внимание!</a:t>
            </a:r>
            <a:endParaRPr lang="ru-RU" sz="4800" b="1" dirty="0"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048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3278</TotalTime>
  <Words>651</Words>
  <Application>Microsoft Office PowerPoint</Application>
  <PresentationFormat>Экран (4:3)</PresentationFormat>
  <Paragraphs>106</Paragraphs>
  <Slides>12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ГУ РЦУИ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Мониторинг финансово-экономической деятельности</dc:title>
  <dc:creator>Королев Д.А.</dc:creator>
  <cp:lastModifiedBy>Королев</cp:lastModifiedBy>
  <cp:revision>262</cp:revision>
  <dcterms:created xsi:type="dcterms:W3CDTF">2005-02-09T06:02:28Z</dcterms:created>
  <dcterms:modified xsi:type="dcterms:W3CDTF">2017-03-23T04:28:12Z</dcterms:modified>
</cp:coreProperties>
</file>