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95" r:id="rId2"/>
    <p:sldId id="257" r:id="rId3"/>
    <p:sldId id="261" r:id="rId4"/>
    <p:sldId id="260" r:id="rId5"/>
    <p:sldId id="263" r:id="rId6"/>
    <p:sldId id="264" r:id="rId7"/>
    <p:sldId id="265" r:id="rId8"/>
    <p:sldId id="267" r:id="rId9"/>
    <p:sldId id="270" r:id="rId10"/>
    <p:sldId id="271" r:id="rId11"/>
    <p:sldId id="273" r:id="rId12"/>
    <p:sldId id="272" r:id="rId13"/>
    <p:sldId id="268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8" r:id="rId25"/>
    <p:sldId id="289" r:id="rId26"/>
    <p:sldId id="291" r:id="rId27"/>
    <p:sldId id="293" r:id="rId28"/>
    <p:sldId id="294" r:id="rId29"/>
    <p:sldId id="296" r:id="rId30"/>
    <p:sldId id="297" r:id="rId31"/>
    <p:sldId id="298" r:id="rId32"/>
    <p:sldId id="299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2" autoAdjust="0"/>
    <p:restoredTop sz="94660"/>
  </p:normalViewPr>
  <p:slideViewPr>
    <p:cSldViewPr snapToGrid="0">
      <p:cViewPr varScale="1">
        <p:scale>
          <a:sx n="54" d="100"/>
          <a:sy n="54" d="100"/>
        </p:scale>
        <p:origin x="90" y="9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ugreev\AppData\Local\Temp\&#1050;&#1086;&#1087;&#1080;&#1103;%20&#1058;&#1072;&#1073;&#1083;%20&#1080;&#1084;&#1087;&#1086;&#1088;&#1090;&#1086;&#1079;&#1072;&#1084;&#1077;&#1097;&#1077;&#1085;&#1080;&#1077;%20&#1089;&#1074;&#1086;&#1076;&#1085;&#1072;&#1103;-2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ugreev\Desktop\&#1042;&#1099;&#1089;&#1090;&#1091;&#1087;&#1083;&#1077;&#1085;&#1080;&#1103;\&#1055;&#1088;&#1077;&#1079;&#1077;&#1085;&#1090;&#1072;&#1094;&#1080;&#1103;\&#1050;&#1086;&#1087;&#1080;&#1103;%20&#1050;&#1086;&#1087;&#1080;&#1103;%20&#1058;&#1072;&#1073;&#1083;%20&#1080;&#1084;&#1087;&#1086;&#1088;&#1090;&#1086;&#1079;&#1072;&#1084;&#1077;&#1097;&#1077;&#1085;&#1080;&#1077;%20&#1089;&#1074;&#1086;&#1076;&#1085;&#1072;&#1103;-2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>
                <a:solidFill>
                  <a:srgbClr val="353A97"/>
                </a:solidFill>
              </a:rPr>
              <a:t>Средства субсидии</a:t>
            </a:r>
          </a:p>
        </c:rich>
      </c:tx>
      <c:layout>
        <c:manualLayout>
          <c:xMode val="edge"/>
          <c:yMode val="edge"/>
          <c:x val="0.24233832174675626"/>
          <c:y val="2.0382168331032093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712643678160936"/>
          <c:y val="0.17458104091492574"/>
          <c:w val="0.74942528735632252"/>
          <c:h val="0.6162909691382756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'Таблица 3.10'!$D$136</c:f>
              <c:strCache>
                <c:ptCount val="1"/>
                <c:pt idx="0">
                  <c:v>Средства субсидии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Lbls>
            <c:dLbl>
              <c:idx val="0"/>
              <c:layout>
                <c:manualLayout>
                  <c:x val="-3.2897841926153276E-2"/>
                  <c:y val="-2.2554126426149998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latin typeface="Calibri" pitchFamily="34" charset="0"/>
                        <a:cs typeface="Calibri" pitchFamily="34" charset="0"/>
                      </a:rPr>
                      <a:t>33263</a:t>
                    </a:r>
                    <a:endParaRPr lang="en-US" dirty="0">
                      <a:latin typeface="Calibri" pitchFamily="34" charset="0"/>
                      <a:cs typeface="Calibri" pitchFamily="34" charset="0"/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6E4D-46F8-AF9D-CB2B41689833}"/>
                </c:ext>
              </c:extLst>
            </c:dLbl>
            <c:dLbl>
              <c:idx val="1"/>
              <c:layout>
                <c:manualLayout>
                  <c:x val="2.7395720516348119E-2"/>
                  <c:y val="-4.2936242941567018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latin typeface="Calibri" pitchFamily="34" charset="0"/>
                        <a:cs typeface="Calibri" pitchFamily="34" charset="0"/>
                      </a:rPr>
                      <a:t>19531</a:t>
                    </a:r>
                    <a:endParaRPr lang="en-US" dirty="0">
                      <a:latin typeface="Calibri" pitchFamily="34" charset="0"/>
                      <a:cs typeface="Calibri" pitchFamily="34" charset="0"/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6E4D-46F8-AF9D-CB2B4168983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 i="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'Таблица 3.10'!$C$137:$C$138</c:f>
              <c:strCache>
                <c:ptCount val="2"/>
                <c:pt idx="0">
                  <c:v>План</c:v>
                </c:pt>
                <c:pt idx="1">
                  <c:v>Факт</c:v>
                </c:pt>
              </c:strCache>
            </c:strRef>
          </c:cat>
          <c:val>
            <c:numRef>
              <c:f>'Таблица 3.10'!$D$137:$D$138</c:f>
              <c:numCache>
                <c:formatCode>0.0</c:formatCode>
                <c:ptCount val="2"/>
                <c:pt idx="0">
                  <c:v>33263</c:v>
                </c:pt>
                <c:pt idx="1">
                  <c:v>19531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E4D-46F8-AF9D-CB2B4168983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50319360"/>
        <c:axId val="54231040"/>
        <c:axId val="0"/>
      </c:bar3DChart>
      <c:catAx>
        <c:axId val="503193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54231040"/>
        <c:crosses val="autoZero"/>
        <c:auto val="1"/>
        <c:lblAlgn val="ctr"/>
        <c:lblOffset val="100"/>
        <c:noMultiLvlLbl val="0"/>
      </c:catAx>
      <c:valAx>
        <c:axId val="54231040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one"/>
        <c:crossAx val="5031936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600" dirty="0">
                <a:solidFill>
                  <a:srgbClr val="353A97"/>
                </a:solidFill>
              </a:rPr>
              <a:t>Собственные </a:t>
            </a:r>
            <a:r>
              <a:rPr lang="ru-RU" sz="1600" dirty="0" smtClean="0">
                <a:solidFill>
                  <a:srgbClr val="353A97"/>
                </a:solidFill>
              </a:rPr>
              <a:t>средства</a:t>
            </a:r>
          </a:p>
          <a:p>
            <a:pPr>
              <a:defRPr/>
            </a:pPr>
            <a:r>
              <a:rPr lang="ru-RU" sz="1600" dirty="0" smtClean="0">
                <a:solidFill>
                  <a:srgbClr val="353A97"/>
                </a:solidFill>
              </a:rPr>
              <a:t>предприятий</a:t>
            </a:r>
            <a:endParaRPr lang="ru-RU" sz="1600" dirty="0">
              <a:solidFill>
                <a:srgbClr val="353A97"/>
              </a:solidFill>
            </a:endParaRPr>
          </a:p>
        </c:rich>
      </c:tx>
      <c:layout>
        <c:manualLayout>
          <c:xMode val="edge"/>
          <c:yMode val="edge"/>
          <c:x val="0.24177731132934235"/>
          <c:y val="1.6638612481212778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168628248926413"/>
          <c:y val="0.20785819395329241"/>
          <c:w val="0.74942528735632252"/>
          <c:h val="0.5963247270219442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'Таблица 3.10'!$E$136</c:f>
              <c:strCache>
                <c:ptCount val="1"/>
                <c:pt idx="0">
                  <c:v>Собственные средства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</c:spPr>
            <c:extLst>
              <c:ext xmlns:c16="http://schemas.microsoft.com/office/drawing/2014/chart" uri="{C3380CC4-5D6E-409C-BE32-E72D297353CC}">
                <c16:uniqueId val="{00000000-3461-45BC-A182-8F2378A190D4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1"/>
              </a:solidFill>
            </c:spPr>
            <c:extLst>
              <c:ext xmlns:c16="http://schemas.microsoft.com/office/drawing/2014/chart" uri="{C3380CC4-5D6E-409C-BE32-E72D297353CC}">
                <c16:uniqueId val="{00000001-3461-45BC-A182-8F2378A190D4}"/>
              </c:ext>
            </c:extLst>
          </c:dPt>
          <c:dLbls>
            <c:dLbl>
              <c:idx val="0"/>
              <c:layout>
                <c:manualLayout>
                  <c:x val="2.2139546683058692E-2"/>
                  <c:y val="-4.2936242941567004E-2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 smtClean="0">
                        <a:latin typeface="Calibri" pitchFamily="34" charset="0"/>
                        <a:cs typeface="Calibri" pitchFamily="34" charset="0"/>
                      </a:rPr>
                      <a:t>40294</a:t>
                    </a:r>
                    <a:endParaRPr lang="en-US" sz="1200" dirty="0">
                      <a:latin typeface="Calibri" pitchFamily="34" charset="0"/>
                      <a:cs typeface="Calibri" pitchFamily="34" charset="0"/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3461-45BC-A182-8F2378A190D4}"/>
                </c:ext>
              </c:extLst>
            </c:dLbl>
            <c:dLbl>
              <c:idx val="1"/>
              <c:layout>
                <c:manualLayout>
                  <c:x val="2.7395720516348095E-2"/>
                  <c:y val="-4.2936242941567004E-2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 smtClean="0">
                        <a:latin typeface="Calibri" pitchFamily="34" charset="0"/>
                        <a:cs typeface="Calibri" pitchFamily="34" charset="0"/>
                      </a:rPr>
                      <a:t>25561</a:t>
                    </a:r>
                    <a:endParaRPr lang="en-US" sz="1200" dirty="0">
                      <a:latin typeface="Calibri" pitchFamily="34" charset="0"/>
                      <a:cs typeface="Calibri" pitchFamily="34" charset="0"/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3461-45BC-A182-8F2378A190D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 i="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'Таблица 3.10'!$C$137:$C$138</c:f>
              <c:strCache>
                <c:ptCount val="2"/>
                <c:pt idx="0">
                  <c:v>План</c:v>
                </c:pt>
                <c:pt idx="1">
                  <c:v>Факт</c:v>
                </c:pt>
              </c:strCache>
            </c:strRef>
          </c:cat>
          <c:val>
            <c:numRef>
              <c:f>'Таблица 3.10'!$E$137:$E$138</c:f>
              <c:numCache>
                <c:formatCode>0.0</c:formatCode>
                <c:ptCount val="2"/>
                <c:pt idx="0">
                  <c:v>40294</c:v>
                </c:pt>
                <c:pt idx="1">
                  <c:v>25561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461-45BC-A182-8F2378A190D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54379648"/>
        <c:axId val="54381184"/>
        <c:axId val="0"/>
      </c:bar3DChart>
      <c:catAx>
        <c:axId val="543796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54381184"/>
        <c:crosses val="autoZero"/>
        <c:auto val="1"/>
        <c:lblAlgn val="ctr"/>
        <c:lblOffset val="100"/>
        <c:noMultiLvlLbl val="0"/>
      </c:catAx>
      <c:valAx>
        <c:axId val="54381184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one"/>
        <c:crossAx val="5437964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ВСЕГО: </a:t>
            </a:r>
            <a:r>
              <a:rPr lang="ru-RU" sz="18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73 557 млн. </a:t>
            </a:r>
            <a:r>
              <a:rPr lang="ru-RU" sz="1800" dirty="0" err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руб</a:t>
            </a:r>
            <a:endParaRPr lang="ru-RU" sz="1800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0-76C1-45C8-9B07-023D0457A78A}"/>
              </c:ext>
            </c:extLst>
          </c:dPt>
          <c:dPt>
            <c:idx val="1"/>
            <c:bubble3D val="0"/>
            <c:explosion val="1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76C1-45C8-9B07-023D0457A78A}"/>
              </c:ext>
            </c:extLst>
          </c:dPt>
          <c:dLbls>
            <c:dLbl>
              <c:idx val="0"/>
              <c:spPr>
                <a:solidFill>
                  <a:sysClr val="window" lastClr="FFFFFF"/>
                </a:solidFill>
                <a:ln>
                  <a:solidFill>
                    <a:srgbClr val="4F81BD"/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ctr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0-76C1-45C8-9B07-023D0457A78A}"/>
                </c:ext>
              </c:extLst>
            </c:dLbl>
            <c:dLbl>
              <c:idx val="1"/>
              <c:spPr>
                <a:solidFill>
                  <a:sysClr val="window" lastClr="FFFFFF"/>
                </a:solidFill>
                <a:ln>
                  <a:solidFill>
                    <a:srgbClr val="4F81BD"/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ctr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76C1-45C8-9B07-023D0457A78A}"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rgbClr val="4F81BD"/>
                </a:solidFill>
              </a:ln>
              <a:effectLst/>
            </c:sp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</c:ext>
            </c:extLst>
          </c:dLbls>
          <c:cat>
            <c:strRef>
              <c:f>Лист1!$AH$85:$AH$86</c:f>
              <c:strCache>
                <c:ptCount val="2"/>
                <c:pt idx="0">
                  <c:v>Собственные средства</c:v>
                </c:pt>
                <c:pt idx="1">
                  <c:v>Средства субсидии</c:v>
                </c:pt>
              </c:strCache>
            </c:strRef>
          </c:cat>
          <c:val>
            <c:numRef>
              <c:f>Лист1!$AI$85:$AI$86</c:f>
              <c:numCache>
                <c:formatCode>General</c:formatCode>
                <c:ptCount val="2"/>
                <c:pt idx="0">
                  <c:v>40294</c:v>
                </c:pt>
                <c:pt idx="1">
                  <c:v>33263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6C1-45C8-9B07-023D0457A78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pieChart>
        <c:varyColors val="1"/>
        <c:ser>
          <c:idx val="0"/>
          <c:order val="0"/>
          <c:explosion val="22"/>
          <c:dPt>
            <c:idx val="0"/>
            <c:bubble3D val="0"/>
            <c:spPr>
              <a:solidFill>
                <a:schemeClr val="accent5">
                  <a:shade val="7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0-78F6-4BE7-B2B2-67DE5E5AEF19}"/>
              </c:ext>
            </c:extLst>
          </c:dPt>
          <c:dPt>
            <c:idx val="1"/>
            <c:bubble3D val="0"/>
            <c:spPr>
              <a:solidFill>
                <a:schemeClr val="accent5">
                  <a:tint val="77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8F6-4BE7-B2B2-67DE5E5AEF19}"/>
              </c:ext>
            </c:extLst>
          </c:dPt>
          <c:dLbls>
            <c:dLbl>
              <c:idx val="0"/>
              <c:layout>
                <c:manualLayout>
                  <c:x val="-0.16822136766356147"/>
                  <c:y val="8.3333333333333343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78F6-4BE7-B2B2-67DE5E5AEF19}"/>
                </c:ext>
              </c:extLst>
            </c:dLbl>
            <c:dLbl>
              <c:idx val="1"/>
              <c:layout>
                <c:manualLayout>
                  <c:x val="0.2045516198525586"/>
                  <c:y val="-0.1388888888888889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Организация </a:t>
                    </a:r>
                    <a:r>
                      <a:rPr lang="ru-RU" dirty="0" smtClean="0"/>
                      <a:t>производств</a:t>
                    </a:r>
                    <a:r>
                      <a:rPr lang="ru-RU" dirty="0"/>
                      <a:t>
66%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78F6-4BE7-B2B2-67DE5E5AEF19}"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</c:ext>
            </c:extLst>
          </c:dLbls>
          <c:cat>
            <c:strRef>
              <c:f>Лист1!$AD$85:$AD$86</c:f>
              <c:strCache>
                <c:ptCount val="2"/>
                <c:pt idx="0">
                  <c:v>НИОКР</c:v>
                </c:pt>
                <c:pt idx="1">
                  <c:v>Организация производства</c:v>
                </c:pt>
              </c:strCache>
            </c:strRef>
          </c:cat>
          <c:val>
            <c:numRef>
              <c:f>Лист1!$AE$85:$AE$86</c:f>
              <c:numCache>
                <c:formatCode>General</c:formatCode>
                <c:ptCount val="2"/>
                <c:pt idx="0">
                  <c:v>34</c:v>
                </c:pt>
                <c:pt idx="1">
                  <c:v>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8F6-4BE7-B2B2-67DE5E5AEF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0.10079</cdr:x>
      <cdr:y>0.02765</cdr:y>
    </cdr:from>
    <cdr:to>
      <cdr:x>1</cdr:x>
      <cdr:y>1</cdr:y>
    </cdr:to>
    <cdr:sp macro="" textlink="">
      <cdr:nvSpPr>
        <cdr:cNvPr id="2" name="Стрелка вправо 1"/>
        <cdr:cNvSpPr/>
      </cdr:nvSpPr>
      <cdr:spPr>
        <a:xfrm xmlns:a="http://schemas.openxmlformats.org/drawingml/2006/main">
          <a:off x="255838" y="103371"/>
          <a:ext cx="2282444" cy="3635191"/>
        </a:xfrm>
        <a:prstGeom xmlns:a="http://schemas.openxmlformats.org/drawingml/2006/main" prst="rightArrow">
          <a:avLst>
            <a:gd name="adj1" fmla="val 83680"/>
            <a:gd name="adj2" fmla="val 18862"/>
          </a:avLst>
        </a:prstGeom>
        <a:noFill xmlns:a="http://schemas.openxmlformats.org/drawingml/2006/main"/>
        <a:ln xmlns:a="http://schemas.openxmlformats.org/drawingml/2006/main">
          <a:solidFill>
            <a:schemeClr val="accent2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0.93866</cdr:x>
      <cdr:y>1</cdr:y>
    </cdr:to>
    <cdr:sp macro="" textlink="">
      <cdr:nvSpPr>
        <cdr:cNvPr id="3" name="Стрелка влево 2"/>
        <cdr:cNvSpPr/>
      </cdr:nvSpPr>
      <cdr:spPr>
        <a:xfrm xmlns:a="http://schemas.openxmlformats.org/drawingml/2006/main">
          <a:off x="0" y="0"/>
          <a:ext cx="2921642" cy="3816424"/>
        </a:xfrm>
        <a:prstGeom xmlns:a="http://schemas.openxmlformats.org/drawingml/2006/main" prst="leftArrow">
          <a:avLst>
            <a:gd name="adj1" fmla="val 81048"/>
            <a:gd name="adj2" fmla="val 20638"/>
          </a:avLst>
        </a:prstGeom>
        <a:noFill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06B6A1-D96E-4BDC-AE91-1AEE4E459D22}" type="datetimeFigureOut">
              <a:rPr lang="ru-RU" smtClean="0"/>
              <a:t>23.03.2017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C572B-4403-450F-BB9F-696F09541B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897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B9A6DC3-6CA7-4660-90CF-C20D47505FD4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513168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 cstate="print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 cstate="print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 cstate="print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A5B12-8C06-4AE1-B4CC-F3652E106C43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ED418F4D-4F74-4A53-B937-BC7F32F20B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916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A5B12-8C06-4AE1-B4CC-F3652E106C43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8F4D-4F74-4A53-B937-BC7F32F20B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3230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 cstate="print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6DBA5B12-8C06-4AE1-B4CC-F3652E106C43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ED418F4D-4F74-4A53-B937-BC7F32F20B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7271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A5B12-8C06-4AE1-B4CC-F3652E106C43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8F4D-4F74-4A53-B937-BC7F32F20B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247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A5B12-8C06-4AE1-B4CC-F3652E106C43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8F4D-4F74-4A53-B937-BC7F32F20B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5003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A5B12-8C06-4AE1-B4CC-F3652E106C43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8F4D-4F74-4A53-B937-BC7F32F20B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567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A5B12-8C06-4AE1-B4CC-F3652E106C43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8F4D-4F74-4A53-B937-BC7F32F20B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021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 cstate="print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A5B12-8C06-4AE1-B4CC-F3652E106C43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8F4D-4F74-4A53-B937-BC7F32F20B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145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 cstate="print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A5B12-8C06-4AE1-B4CC-F3652E106C43}" type="datetimeFigureOut">
              <a:rPr lang="ru-RU" smtClean="0"/>
              <a:pPr/>
              <a:t>23.03.2017</a:t>
            </a:fld>
            <a:endParaRPr lang="ru-RU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8F4D-4F74-4A53-B937-BC7F32F20B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0660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A5B12-8C06-4AE1-B4CC-F3652E106C43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8F4D-4F74-4A53-B937-BC7F32F20B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502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A5B12-8C06-4AE1-B4CC-F3652E106C43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8F4D-4F74-4A53-B937-BC7F32F20B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14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6DBA5B12-8C06-4AE1-B4CC-F3652E106C43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ED418F4D-4F74-4A53-B937-BC7F32F20B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128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82142" y="1456336"/>
            <a:ext cx="8704613" cy="3196689"/>
          </a:xfrm>
        </p:spPr>
        <p:txBody>
          <a:bodyPr/>
          <a:lstStyle/>
          <a:p>
            <a:r>
              <a:rPr lang="ru-RU" sz="3200" b="1" dirty="0">
                <a:solidFill>
                  <a:srgbClr val="353A97"/>
                </a:solidFill>
                <a:latin typeface="Arial" pitchFamily="34" charset="0"/>
                <a:cs typeface="Arial" pitchFamily="34" charset="0"/>
              </a:rPr>
              <a:t>О механизме формирования инновационных </a:t>
            </a:r>
            <a:r>
              <a:rPr lang="ru-RU" sz="3200" b="1" dirty="0" smtClean="0">
                <a:solidFill>
                  <a:srgbClr val="353A97"/>
                </a:solidFill>
                <a:latin typeface="Arial" pitchFamily="34" charset="0"/>
                <a:cs typeface="Arial" pitchFamily="34" charset="0"/>
              </a:rPr>
              <a:t>проектов в рамках Постановления 218 </a:t>
            </a:r>
            <a:r>
              <a:rPr lang="ru-RU" sz="3200" b="1" dirty="0">
                <a:solidFill>
                  <a:srgbClr val="353A97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3200" b="1" dirty="0">
                <a:solidFill>
                  <a:srgbClr val="353A97"/>
                </a:solidFill>
                <a:latin typeface="Arial" pitchFamily="34" charset="0"/>
                <a:cs typeface="Arial" pitchFamily="34" charset="0"/>
              </a:rPr>
            </a:br>
            <a:endParaRPr lang="ru-RU" sz="3200" b="1" dirty="0">
              <a:solidFill>
                <a:srgbClr val="353A97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82142" y="4432465"/>
            <a:ext cx="8312727" cy="1752600"/>
          </a:xfrm>
        </p:spPr>
        <p:txBody>
          <a:bodyPr/>
          <a:lstStyle/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Плетнев М.А., </a:t>
            </a:r>
          </a:p>
          <a:p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>руководитель Центра стратегических инициатив и развития ИжГТУ имени М.Т. Калашникова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87138" y="6317673"/>
            <a:ext cx="232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98000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Предпосылки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Необходимость развития современной инновационной экономики</a:t>
            </a:r>
          </a:p>
          <a:p>
            <a:r>
              <a:rPr lang="ru-RU" dirty="0" smtClean="0"/>
              <a:t>Модернизация научно-образовательной сферы</a:t>
            </a:r>
          </a:p>
          <a:p>
            <a:r>
              <a:rPr lang="ru-RU" dirty="0" smtClean="0"/>
              <a:t>Создание конкурентоспособных исследовательских центров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645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121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/>
              <a:t>Создание инновационного производства за счет кооперации с вузом</a:t>
            </a:r>
            <a:endParaRPr lang="ru-RU" sz="36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3273552" y="3450336"/>
            <a:ext cx="2060448" cy="755904"/>
          </a:xfrm>
          <a:prstGeom prst="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6248400" y="3450336"/>
            <a:ext cx="2060448" cy="755904"/>
          </a:xfrm>
          <a:prstGeom prst="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6248400" y="4978336"/>
            <a:ext cx="2060448" cy="755904"/>
          </a:xfrm>
          <a:prstGeom prst="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Стрелка вправо 69"/>
          <p:cNvSpPr/>
          <p:nvPr/>
        </p:nvSpPr>
        <p:spPr>
          <a:xfrm>
            <a:off x="5529072" y="3730752"/>
            <a:ext cx="566928" cy="195072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Стрелка вправо 70"/>
          <p:cNvSpPr/>
          <p:nvPr/>
        </p:nvSpPr>
        <p:spPr>
          <a:xfrm rot="5400000">
            <a:off x="6995160" y="4494752"/>
            <a:ext cx="566928" cy="195072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3614928" y="3566678"/>
            <a:ext cx="1536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prstClr val="black"/>
                </a:solidFill>
                <a:latin typeface="Calibri" panose="020F0502020204030204"/>
              </a:rPr>
              <a:t>НИОКТР</a:t>
            </a:r>
            <a:endParaRPr lang="ru-RU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510528" y="3505122"/>
            <a:ext cx="1536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Calibri" panose="020F0502020204030204"/>
              </a:rPr>
              <a:t>Организация производства</a:t>
            </a:r>
            <a:endParaRPr lang="ru-RU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510528" y="5033122"/>
            <a:ext cx="1536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Calibri" panose="020F0502020204030204"/>
              </a:rPr>
              <a:t>Выпуск продукции</a:t>
            </a:r>
            <a:endParaRPr lang="ru-RU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6698510" y="1845184"/>
            <a:ext cx="2389632" cy="833056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7036838" y="2031177"/>
            <a:ext cx="168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prstClr val="black"/>
                </a:solidFill>
                <a:latin typeface="Calibri" panose="020F0502020204030204"/>
              </a:rPr>
              <a:t>Предприятие</a:t>
            </a:r>
            <a:endParaRPr lang="ru-RU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688848" y="1845184"/>
            <a:ext cx="2389632" cy="833056"/>
          </a:xfrm>
          <a:prstGeom prst="roundRect">
            <a:avLst/>
          </a:prstGeom>
          <a:solidFill>
            <a:srgbClr val="FFC000">
              <a:lumMod val="60000"/>
              <a:lumOff val="40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1039368" y="2031177"/>
            <a:ext cx="168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prstClr val="black"/>
                </a:solidFill>
                <a:latin typeface="Calibri" panose="020F0502020204030204"/>
              </a:rPr>
              <a:t>Государство</a:t>
            </a:r>
            <a:endParaRPr lang="ru-RU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9" name="Стрелка углом вверх 78"/>
          <p:cNvSpPr/>
          <p:nvPr/>
        </p:nvSpPr>
        <p:spPr>
          <a:xfrm flipH="1">
            <a:off x="985284" y="2764465"/>
            <a:ext cx="5110716" cy="2743200"/>
          </a:xfrm>
          <a:prstGeom prst="bentUpArrow">
            <a:avLst>
              <a:gd name="adj1" fmla="val 4085"/>
              <a:gd name="adj2" fmla="val 4085"/>
              <a:gd name="adj3" fmla="val 5611"/>
            </a:avLst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661682" y="5486302"/>
            <a:ext cx="332459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prstClr val="black"/>
                </a:solidFill>
                <a:latin typeface="Calibri" panose="020F0502020204030204"/>
              </a:rPr>
              <a:t>1) Налоги и сборы</a:t>
            </a:r>
          </a:p>
          <a:p>
            <a:r>
              <a:rPr lang="ru-RU" sz="1600" dirty="0" smtClean="0">
                <a:solidFill>
                  <a:prstClr val="black"/>
                </a:solidFill>
                <a:latin typeface="Calibri" panose="020F0502020204030204"/>
              </a:rPr>
              <a:t>2) Эффект </a:t>
            </a:r>
            <a:r>
              <a:rPr lang="ru-RU" sz="1600" dirty="0" err="1" smtClean="0">
                <a:solidFill>
                  <a:prstClr val="black"/>
                </a:solidFill>
                <a:latin typeface="Calibri" panose="020F0502020204030204"/>
              </a:rPr>
              <a:t>импортозамещения</a:t>
            </a:r>
            <a:endParaRPr lang="ru-RU" sz="1600" dirty="0" smtClean="0">
              <a:solidFill>
                <a:prstClr val="black"/>
              </a:solidFill>
              <a:latin typeface="Calibri" panose="020F0502020204030204"/>
            </a:endParaRPr>
          </a:p>
          <a:p>
            <a:r>
              <a:rPr lang="ru-RU" sz="1600" dirty="0" smtClean="0">
                <a:solidFill>
                  <a:prstClr val="black"/>
                </a:solidFill>
                <a:latin typeface="Calibri" panose="020F0502020204030204"/>
              </a:rPr>
              <a:t>3) Создание рабочих мест</a:t>
            </a:r>
            <a:endParaRPr lang="ru-RU" sz="16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1" name="Стрелка углом вверх 80"/>
          <p:cNvSpPr/>
          <p:nvPr/>
        </p:nvSpPr>
        <p:spPr>
          <a:xfrm>
            <a:off x="8392631" y="2764465"/>
            <a:ext cx="635545" cy="2743200"/>
          </a:xfrm>
          <a:prstGeom prst="bentUpArrow">
            <a:avLst>
              <a:gd name="adj1" fmla="val 19024"/>
              <a:gd name="adj2" fmla="val 16462"/>
              <a:gd name="adj3" fmla="val 25677"/>
            </a:avLst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9063191" y="3674399"/>
            <a:ext cx="30550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prstClr val="black"/>
                </a:solidFill>
                <a:latin typeface="Calibri" panose="020F0502020204030204"/>
              </a:rPr>
              <a:t>1) Рост объемов производства</a:t>
            </a:r>
          </a:p>
          <a:p>
            <a:r>
              <a:rPr lang="ru-RU" sz="1600" dirty="0" smtClean="0">
                <a:solidFill>
                  <a:prstClr val="black"/>
                </a:solidFill>
                <a:latin typeface="Calibri" panose="020F0502020204030204"/>
              </a:rPr>
              <a:t>2) Обеспечение сверхнормативной прибыли</a:t>
            </a:r>
            <a:endParaRPr lang="ru-RU" sz="16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3" name="Стрелка вправо 82"/>
          <p:cNvSpPr/>
          <p:nvPr/>
        </p:nvSpPr>
        <p:spPr>
          <a:xfrm rot="5400000">
            <a:off x="7500134" y="2966752"/>
            <a:ext cx="566928" cy="195072"/>
          </a:xfrm>
          <a:prstGeom prst="rightArrow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Стрелка вправо 83"/>
          <p:cNvSpPr/>
          <p:nvPr/>
        </p:nvSpPr>
        <p:spPr>
          <a:xfrm rot="9552421">
            <a:off x="5163968" y="2920540"/>
            <a:ext cx="1531218" cy="195072"/>
          </a:xfrm>
          <a:prstGeom prst="rightArrow">
            <a:avLst/>
          </a:prstGeom>
          <a:solidFill>
            <a:srgbClr val="FF0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Стрелка вправо 84"/>
          <p:cNvSpPr/>
          <p:nvPr/>
        </p:nvSpPr>
        <p:spPr>
          <a:xfrm rot="12047579" flipH="1">
            <a:off x="2948416" y="2923703"/>
            <a:ext cx="1531218" cy="195072"/>
          </a:xfrm>
          <a:prstGeom prst="rightArrow">
            <a:avLst/>
          </a:prstGeom>
          <a:solidFill>
            <a:srgbClr val="FF0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3613507" y="2617966"/>
            <a:ext cx="3158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626176" y="2630456"/>
            <a:ext cx="3158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7801597" y="2818021"/>
            <a:ext cx="3158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3956297" y="4646542"/>
            <a:ext cx="1148310" cy="560154"/>
          </a:xfrm>
          <a:prstGeom prst="roundRect">
            <a:avLst/>
          </a:prstGeom>
          <a:solidFill>
            <a:srgbClr val="A5A5A5">
              <a:lumMod val="60000"/>
              <a:lumOff val="40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210695" y="4685633"/>
            <a:ext cx="6395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prstClr val="black"/>
                </a:solidFill>
                <a:latin typeface="Calibri" panose="020F0502020204030204"/>
              </a:rPr>
              <a:t>вуз</a:t>
            </a:r>
            <a:endParaRPr lang="ru-RU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1" name="Стрелка вправо 90"/>
          <p:cNvSpPr/>
          <p:nvPr/>
        </p:nvSpPr>
        <p:spPr>
          <a:xfrm rot="16200000" flipV="1">
            <a:off x="4325280" y="4325391"/>
            <a:ext cx="380860" cy="195072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1157531" y="4445035"/>
            <a:ext cx="30550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prstClr val="black"/>
                </a:solidFill>
                <a:latin typeface="Calibri" panose="020F0502020204030204"/>
              </a:rPr>
              <a:t>1) Модернизация </a:t>
            </a:r>
            <a:r>
              <a:rPr lang="ru-RU" sz="1400" dirty="0">
                <a:solidFill>
                  <a:prstClr val="black"/>
                </a:solidFill>
                <a:latin typeface="Calibri" panose="020F0502020204030204"/>
              </a:rPr>
              <a:t>научно-образовательной сферы</a:t>
            </a:r>
          </a:p>
          <a:p>
            <a:r>
              <a:rPr lang="ru-RU" sz="1400" dirty="0" smtClean="0">
                <a:solidFill>
                  <a:prstClr val="black"/>
                </a:solidFill>
                <a:latin typeface="Calibri" panose="020F0502020204030204"/>
              </a:rPr>
              <a:t>2) Создание </a:t>
            </a:r>
            <a:r>
              <a:rPr lang="ru-RU" sz="1400" dirty="0">
                <a:solidFill>
                  <a:prstClr val="black"/>
                </a:solidFill>
                <a:latin typeface="Calibri" panose="020F0502020204030204"/>
              </a:rPr>
              <a:t>конкурентоспособных исследовательских центров</a:t>
            </a:r>
          </a:p>
        </p:txBody>
      </p:sp>
    </p:spTree>
    <p:extLst>
      <p:ext uri="{BB962C8B-B14F-4D97-AF65-F5344CB8AC3E}">
        <p14:creationId xmlns:p14="http://schemas.microsoft.com/office/powerpoint/2010/main" val="93022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370332"/>
            <a:ext cx="10058400" cy="1609344"/>
          </a:xfrm>
        </p:spPr>
        <p:txBody>
          <a:bodyPr>
            <a:normAutofit fontScale="90000"/>
          </a:bodyPr>
          <a:lstStyle/>
          <a:p>
            <a:r>
              <a:rPr lang="ru-RU" dirty="0"/>
              <a:t>Повышение инновационной активности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Создание новых подразделений направленных на выполнение НИОКТР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:</a:t>
            </a:r>
            <a:endParaRPr lang="ru-RU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lvl="0" indent="0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	- совместные научно-исследовательские коллективы;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	-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инновационные компании при вузе.</a:t>
            </a:r>
          </a:p>
          <a:p>
            <a:pPr lvl="0"/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Расширение кооперационных связей: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pPr marL="0" lvl="0" indent="0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	- заключены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договоры на проведение НИОКТР;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	-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увеличено количество направлений научно-исследовательской деятельности вуза;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	-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спрос на новую или усовершенствованную продукцию, полученную в результате 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	сотрудничества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с вузом;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	-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гранты для молодых ученых, занимающихся фундаментальными и прикладными 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	научными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исследованиями по профилю и перспективным направлениям развития.</a:t>
            </a:r>
          </a:p>
          <a:p>
            <a:pPr lvl="0"/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Коммуникационные (презентационные) связи: 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pPr marL="0" lvl="0" indent="0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	- 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проведение публичных мероприятий по презентации научных достижений;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	- 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международные связи.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985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484632"/>
            <a:ext cx="11430000" cy="1609344"/>
          </a:xfrm>
        </p:spPr>
        <p:txBody>
          <a:bodyPr>
            <a:normAutofit fontScale="90000"/>
          </a:bodyPr>
          <a:lstStyle/>
          <a:p>
            <a:r>
              <a:rPr lang="ru-RU" dirty="0"/>
              <a:t>Повышение качества подготовки специалистов в </a:t>
            </a:r>
            <a:r>
              <a:rPr lang="ru-RU" dirty="0" smtClean="0"/>
              <a:t>вузах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Привлечение 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к процессу работы 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предприятия: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  <a:p>
            <a:pPr marL="0" lvl="0" indent="0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	-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преподавателей  вуза для проведения НИОКТР;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	- 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аспирантов (магистрантов) и студенты старших курсов вуза для проведения НИОКТР;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	-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студентов  и аспирантов вуза для выполнения практических квалификационных работ.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  <a:p>
            <a:pPr lvl="0"/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Привлечение к учебному процессу вуза: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	-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сотрудников организации;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	-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разработка (усовершенствование) учебных программ вуза сотрудниками организации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ru-RU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lvl="0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Получение 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лицензии по новым образовательным программам</a:t>
            </a:r>
            <a:endParaRPr lang="en-US" b="1" dirty="0">
              <a:solidFill>
                <a:schemeClr val="accent3">
                  <a:lumMod val="50000"/>
                </a:schemeClr>
              </a:solidFill>
            </a:endParaRPr>
          </a:p>
          <a:p>
            <a:pPr lvl="0"/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Трудоустройство: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	-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трудоустройство выпускников вуза в организации;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	-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трудоустройство (по совместительству) студентов, аспирантов/магистрантов, 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	сотрудников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вуза.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0608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0323" y="312957"/>
            <a:ext cx="10058400" cy="1609344"/>
          </a:xfrm>
        </p:spPr>
        <p:txBody>
          <a:bodyPr/>
          <a:lstStyle/>
          <a:p>
            <a:r>
              <a:rPr lang="ru-RU" dirty="0" smtClean="0"/>
              <a:t>Схема взаимодействия участников проекта</a:t>
            </a:r>
            <a:endParaRPr lang="ru-RU" dirty="0"/>
          </a:p>
        </p:txBody>
      </p:sp>
      <p:sp>
        <p:nvSpPr>
          <p:cNvPr id="23" name="Стрелка вправо 22"/>
          <p:cNvSpPr/>
          <p:nvPr/>
        </p:nvSpPr>
        <p:spPr>
          <a:xfrm>
            <a:off x="2726425" y="3051774"/>
            <a:ext cx="1913577" cy="195072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492225" y="2204061"/>
            <a:ext cx="23604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Calibri" panose="020F0502020204030204"/>
              </a:rPr>
              <a:t>Договор о предоставлении субсидии</a:t>
            </a:r>
            <a:endParaRPr lang="ru-RU" sz="16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732150" y="2738704"/>
            <a:ext cx="2389632" cy="833056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070478" y="2924697"/>
            <a:ext cx="168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prstClr val="black"/>
                </a:solidFill>
                <a:latin typeface="Calibri" panose="020F0502020204030204"/>
              </a:rPr>
              <a:t>Предприятие</a:t>
            </a:r>
            <a:endParaRPr lang="ru-RU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281930" y="2732782"/>
            <a:ext cx="2389632" cy="833056"/>
          </a:xfrm>
          <a:prstGeom prst="roundRect">
            <a:avLst/>
          </a:prstGeom>
          <a:solidFill>
            <a:srgbClr val="FFC000">
              <a:lumMod val="60000"/>
              <a:lumOff val="40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7601" y="2937681"/>
            <a:ext cx="1859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err="1" smtClean="0">
                <a:solidFill>
                  <a:prstClr val="black"/>
                </a:solidFill>
                <a:latin typeface="Calibri" panose="020F0502020204030204"/>
              </a:rPr>
              <a:t>Минобрнауки</a:t>
            </a:r>
            <a:endParaRPr lang="ru-RU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2" name="Стрелка вправо 41"/>
          <p:cNvSpPr/>
          <p:nvPr/>
        </p:nvSpPr>
        <p:spPr>
          <a:xfrm rot="5400000">
            <a:off x="5533774" y="3860272"/>
            <a:ext cx="566928" cy="195072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5275396" y="4282605"/>
            <a:ext cx="1148310" cy="560154"/>
          </a:xfrm>
          <a:prstGeom prst="roundRect">
            <a:avLst/>
          </a:prstGeom>
          <a:solidFill>
            <a:srgbClr val="A5A5A5">
              <a:lumMod val="60000"/>
              <a:lumOff val="40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529794" y="4321696"/>
            <a:ext cx="6395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prstClr val="black"/>
                </a:solidFill>
                <a:latin typeface="Calibri" panose="020F0502020204030204"/>
              </a:rPr>
              <a:t>вуз</a:t>
            </a:r>
            <a:endParaRPr lang="ru-RU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849550" y="3633011"/>
            <a:ext cx="23604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Calibri" panose="020F0502020204030204"/>
              </a:rPr>
              <a:t>Договор на проведение НИОКТР</a:t>
            </a:r>
            <a:endParaRPr lang="ru-RU" sz="16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3809385" y="5725080"/>
            <a:ext cx="1661234" cy="746977"/>
          </a:xfrm>
          <a:prstGeom prst="roundRect">
            <a:avLst/>
          </a:prstGeom>
          <a:solidFill>
            <a:srgbClr val="A5A5A5">
              <a:lumMod val="60000"/>
              <a:lumOff val="40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840891" y="5744625"/>
            <a:ext cx="15982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prstClr val="black"/>
                </a:solidFill>
                <a:latin typeface="Calibri" panose="020F0502020204030204"/>
              </a:rPr>
              <a:t>Научное учреждение</a:t>
            </a:r>
            <a:endParaRPr lang="ru-RU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6350566" y="5744625"/>
            <a:ext cx="2911055" cy="746977"/>
          </a:xfrm>
          <a:prstGeom prst="roundRect">
            <a:avLst/>
          </a:prstGeom>
          <a:solidFill>
            <a:srgbClr val="A5A5A5">
              <a:lumMod val="60000"/>
              <a:lumOff val="40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382072" y="5764170"/>
            <a:ext cx="28795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Calibri" panose="020F0502020204030204"/>
              </a:rPr>
              <a:t>Лаборатории ведущих зарубежных университетов</a:t>
            </a:r>
            <a:endParaRPr lang="ru-RU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070478" y="5316546"/>
            <a:ext cx="1859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prstClr val="black"/>
                </a:solidFill>
                <a:latin typeface="Calibri" panose="020F0502020204030204"/>
              </a:rPr>
              <a:t>Соисполнители</a:t>
            </a:r>
            <a:endParaRPr lang="ru-RU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1" name="Стрелка вправо 50"/>
          <p:cNvSpPr/>
          <p:nvPr/>
        </p:nvSpPr>
        <p:spPr>
          <a:xfrm rot="5400000">
            <a:off x="5533774" y="5067778"/>
            <a:ext cx="566928" cy="195072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9174290" y="2738704"/>
            <a:ext cx="2389632" cy="833056"/>
          </a:xfrm>
          <a:prstGeom prst="roundRect">
            <a:avLst/>
          </a:prstGeom>
          <a:solidFill>
            <a:srgbClr val="ED7D31">
              <a:lumMod val="60000"/>
              <a:lumOff val="40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9439218" y="2795367"/>
            <a:ext cx="18597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prstClr val="black"/>
                </a:solidFill>
                <a:latin typeface="Calibri" panose="020F0502020204030204"/>
              </a:rPr>
              <a:t>Потребитель продукции</a:t>
            </a:r>
            <a:endParaRPr lang="ru-RU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4" name="Стрелка вправо 53"/>
          <p:cNvSpPr/>
          <p:nvPr/>
        </p:nvSpPr>
        <p:spPr>
          <a:xfrm flipH="1">
            <a:off x="7194011" y="3022411"/>
            <a:ext cx="1913577" cy="195072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23998" y="2451451"/>
            <a:ext cx="23604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Calibri" panose="020F0502020204030204"/>
              </a:rPr>
              <a:t>Заинтересованность в новой продукции</a:t>
            </a:r>
            <a:endParaRPr lang="ru-RU" sz="16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5765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Заинтересованность участников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Потребитель </a:t>
            </a:r>
            <a:r>
              <a:rPr lang="ru-RU" dirty="0" smtClean="0"/>
              <a:t>продукции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sz="1700" dirty="0" smtClean="0"/>
              <a:t>Получение инновационной продукции с требуемыми характеристиками</a:t>
            </a:r>
            <a:endParaRPr lang="ru-RU" sz="1700" dirty="0"/>
          </a:p>
          <a:p>
            <a:r>
              <a:rPr lang="ru-RU" dirty="0" smtClean="0"/>
              <a:t>Предприятие</a:t>
            </a:r>
          </a:p>
          <a:p>
            <a:pPr lvl="1" algn="just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ru-RU" altLang="ru-RU" sz="1700" dirty="0"/>
              <a:t>Дополнительные средства для </a:t>
            </a:r>
            <a:r>
              <a:rPr lang="ru-RU" altLang="ru-RU" sz="1700" dirty="0" smtClean="0"/>
              <a:t>проведения разработок (значим </a:t>
            </a:r>
            <a:r>
              <a:rPr lang="ru-RU" altLang="ru-RU" sz="1700" dirty="0"/>
              <a:t>для средних компаний)</a:t>
            </a:r>
            <a:endParaRPr lang="ru-RU" sz="1700" dirty="0"/>
          </a:p>
          <a:p>
            <a:pPr lvl="1" algn="just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ru-RU" altLang="ru-RU" sz="1700" dirty="0" smtClean="0"/>
              <a:t>Поиск </a:t>
            </a:r>
            <a:r>
              <a:rPr lang="ru-RU" altLang="ru-RU" sz="1700" dirty="0"/>
              <a:t>новых научных коллективов</a:t>
            </a:r>
          </a:p>
          <a:p>
            <a:pPr lvl="1" algn="just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ru-RU" altLang="ru-RU" sz="1700" dirty="0"/>
              <a:t>Использование материально-технического ресурса вуза (оборудование, коллектив, научные разработки)</a:t>
            </a:r>
          </a:p>
          <a:p>
            <a:r>
              <a:rPr lang="ru-RU" dirty="0" smtClean="0"/>
              <a:t>Вуз</a:t>
            </a:r>
          </a:p>
          <a:p>
            <a:pPr lvl="1" algn="just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ru-RU" altLang="ru-RU" sz="1700" dirty="0"/>
              <a:t>Возможность получить значительные средства для реализации проектов</a:t>
            </a:r>
          </a:p>
          <a:p>
            <a:pPr lvl="1" algn="just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ru-RU" altLang="ru-RU" sz="1700" dirty="0"/>
              <a:t>Получение от бизнеса практических навыков, опыта внедрения </a:t>
            </a:r>
            <a:r>
              <a:rPr lang="ru-RU" altLang="ru-RU" sz="1700" dirty="0" smtClean="0"/>
              <a:t>инноваций</a:t>
            </a:r>
            <a:endParaRPr lang="ru-RU" altLang="ru-RU" sz="1700" dirty="0"/>
          </a:p>
          <a:p>
            <a:pPr lvl="1" algn="just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ru-RU" altLang="ru-RU" sz="1700" dirty="0"/>
              <a:t>Создание конкурентоспособных коллективов</a:t>
            </a:r>
          </a:p>
          <a:p>
            <a:pPr lvl="1" algn="just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ru-RU" altLang="ru-RU" sz="1700" dirty="0"/>
              <a:t>Повышение репутации вуза в бизнес-среде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2594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275082"/>
            <a:ext cx="10058400" cy="1609344"/>
          </a:xfrm>
        </p:spPr>
        <p:txBody>
          <a:bodyPr/>
          <a:lstStyle/>
          <a:p>
            <a:r>
              <a:rPr lang="ru-RU" dirty="0" smtClean="0"/>
              <a:t>Требования к проекту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03199"/>
            <a:ext cx="10515600" cy="4351338"/>
          </a:xfrm>
        </p:spPr>
        <p:txBody>
          <a:bodyPr/>
          <a:lstStyle/>
          <a:p>
            <a:r>
              <a:rPr lang="ru-RU" dirty="0"/>
              <a:t>Структура финансирования работ</a:t>
            </a:r>
            <a:r>
              <a:rPr lang="ru-RU" dirty="0" smtClean="0"/>
              <a:t>:</a:t>
            </a:r>
          </a:p>
          <a:p>
            <a:pPr marL="274320" lvl="1" indent="0">
              <a:buNone/>
            </a:pPr>
            <a:r>
              <a:rPr lang="ru-RU" dirty="0" smtClean="0"/>
              <a:t>Субсидия на 3 года, не более 100 млн. руб. в год (компенсация затрат на НИОКТР, проводимых вузом по договору с предприятием)</a:t>
            </a:r>
          </a:p>
          <a:p>
            <a:pPr marL="548640" lvl="2" indent="0">
              <a:buNone/>
            </a:pPr>
            <a:r>
              <a:rPr lang="ru-RU" dirty="0"/>
              <a:t>М</a:t>
            </a:r>
            <a:r>
              <a:rPr lang="ru-RU" dirty="0" smtClean="0"/>
              <a:t>аксимальный </a:t>
            </a:r>
            <a:r>
              <a:rPr lang="ru-RU" dirty="0"/>
              <a:t>годовой объем запрашиваемой субсидии не должен превышать 20% среднегодового размера валовой </a:t>
            </a:r>
            <a:r>
              <a:rPr lang="ru-RU" dirty="0" smtClean="0"/>
              <a:t>выручки предприятия за последние 3 года.</a:t>
            </a:r>
          </a:p>
          <a:p>
            <a:pPr lvl="1"/>
            <a:r>
              <a:rPr lang="ru-RU" dirty="0" smtClean="0"/>
              <a:t>Собственные средства предприятия – не менее запрашиваемого объема субсидии </a:t>
            </a:r>
            <a:r>
              <a:rPr lang="ru-RU" dirty="0"/>
              <a:t>(организация </a:t>
            </a:r>
            <a:r>
              <a:rPr lang="ru-RU" dirty="0" smtClean="0"/>
              <a:t>производства</a:t>
            </a:r>
            <a:r>
              <a:rPr lang="en-US" dirty="0" smtClean="0"/>
              <a:t> </a:t>
            </a:r>
            <a:r>
              <a:rPr lang="ru-RU" dirty="0" smtClean="0"/>
              <a:t>и не менее 20% - НИОКТР)</a:t>
            </a:r>
            <a:endParaRPr lang="ru-RU" dirty="0"/>
          </a:p>
        </p:txBody>
      </p:sp>
      <p:grpSp>
        <p:nvGrpSpPr>
          <p:cNvPr id="35" name="Группа 34"/>
          <p:cNvGrpSpPr/>
          <p:nvPr/>
        </p:nvGrpSpPr>
        <p:grpSpPr>
          <a:xfrm>
            <a:off x="1061598" y="4708656"/>
            <a:ext cx="1148310" cy="560154"/>
            <a:chOff x="583802" y="4708656"/>
            <a:chExt cx="1148310" cy="560154"/>
          </a:xfrm>
        </p:grpSpPr>
        <p:sp>
          <p:nvSpPr>
            <p:cNvPr id="36" name="Скругленный прямоугольник 35"/>
            <p:cNvSpPr/>
            <p:nvPr/>
          </p:nvSpPr>
          <p:spPr>
            <a:xfrm>
              <a:off x="583802" y="4708656"/>
              <a:ext cx="1148310" cy="560154"/>
            </a:xfrm>
            <a:prstGeom prst="roundRect">
              <a:avLst/>
            </a:prstGeom>
            <a:solidFill>
              <a:srgbClr val="A5A5A5">
                <a:lumMod val="60000"/>
                <a:lumOff val="40000"/>
              </a:srgbClr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38200" y="4747747"/>
              <a:ext cx="6395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вуз</a:t>
              </a:r>
            </a:p>
          </p:txBody>
        </p:sp>
      </p:grpSp>
      <p:sp>
        <p:nvSpPr>
          <p:cNvPr id="38" name="Правая фигурная скобка 37"/>
          <p:cNvSpPr/>
          <p:nvPr/>
        </p:nvSpPr>
        <p:spPr>
          <a:xfrm rot="5400000">
            <a:off x="1524541" y="4926308"/>
            <a:ext cx="222422" cy="1148310"/>
          </a:xfrm>
          <a:prstGeom prst="rightBrace">
            <a:avLst>
              <a:gd name="adj1" fmla="val 52777"/>
              <a:gd name="adj2" fmla="val 51120"/>
            </a:avLst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75219" y="5665211"/>
            <a:ext cx="1859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prstClr val="black"/>
                </a:solidFill>
                <a:latin typeface="Calibri" panose="020F0502020204030204"/>
              </a:rPr>
              <a:t>100% НИОКТР</a:t>
            </a:r>
            <a:endParaRPr lang="ru-RU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40" name="Группа 39"/>
          <p:cNvGrpSpPr/>
          <p:nvPr/>
        </p:nvGrpSpPr>
        <p:grpSpPr>
          <a:xfrm>
            <a:off x="7274975" y="4695249"/>
            <a:ext cx="3867121" cy="1664441"/>
            <a:chOff x="2697975" y="4708656"/>
            <a:chExt cx="3867121" cy="1664441"/>
          </a:xfrm>
        </p:grpSpPr>
        <p:grpSp>
          <p:nvGrpSpPr>
            <p:cNvPr id="41" name="Группа 40"/>
            <p:cNvGrpSpPr/>
            <p:nvPr/>
          </p:nvGrpSpPr>
          <p:grpSpPr>
            <a:xfrm>
              <a:off x="2992733" y="4708656"/>
              <a:ext cx="1148310" cy="560154"/>
              <a:chOff x="2865684" y="4708656"/>
              <a:chExt cx="1148310" cy="560154"/>
            </a:xfrm>
          </p:grpSpPr>
          <p:sp>
            <p:nvSpPr>
              <p:cNvPr id="48" name="Скругленный прямоугольник 47"/>
              <p:cNvSpPr/>
              <p:nvPr/>
            </p:nvSpPr>
            <p:spPr>
              <a:xfrm>
                <a:off x="2865684" y="4708656"/>
                <a:ext cx="1148310" cy="560154"/>
              </a:xfrm>
              <a:prstGeom prst="roundRect">
                <a:avLst/>
              </a:prstGeom>
              <a:solidFill>
                <a:srgbClr val="A5A5A5">
                  <a:lumMod val="60000"/>
                  <a:lumOff val="40000"/>
                </a:srgbClr>
              </a:solidFill>
              <a:ln w="12700" cap="flat" cmpd="sng" algn="ctr">
                <a:solidFill>
                  <a:srgbClr val="5B9BD5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3120082" y="4747747"/>
                <a:ext cx="6395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вуз</a:t>
                </a:r>
              </a:p>
            </p:txBody>
          </p:sp>
        </p:grpSp>
        <p:grpSp>
          <p:nvGrpSpPr>
            <p:cNvPr id="42" name="Группа 41"/>
            <p:cNvGrpSpPr/>
            <p:nvPr/>
          </p:nvGrpSpPr>
          <p:grpSpPr>
            <a:xfrm>
              <a:off x="4502672" y="4708656"/>
              <a:ext cx="2062424" cy="560154"/>
              <a:chOff x="4934504" y="4689461"/>
              <a:chExt cx="2062424" cy="579350"/>
            </a:xfrm>
          </p:grpSpPr>
          <p:sp>
            <p:nvSpPr>
              <p:cNvPr id="46" name="Скругленный прямоугольник 45"/>
              <p:cNvSpPr/>
              <p:nvPr/>
            </p:nvSpPr>
            <p:spPr>
              <a:xfrm>
                <a:off x="4934504" y="4689461"/>
                <a:ext cx="2062424" cy="579350"/>
              </a:xfrm>
              <a:prstGeom prst="roundRect">
                <a:avLst/>
              </a:prstGeom>
              <a:solidFill>
                <a:srgbClr val="A5A5A5">
                  <a:lumMod val="60000"/>
                  <a:lumOff val="40000"/>
                </a:srgbClr>
              </a:solidFill>
              <a:ln w="12700" cap="flat" cmpd="sng" algn="ctr">
                <a:solidFill>
                  <a:srgbClr val="5B9BD5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5035828" y="4747747"/>
                <a:ext cx="1859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Соисполнитель</a:t>
                </a:r>
              </a:p>
            </p:txBody>
          </p:sp>
        </p:grpSp>
        <p:sp>
          <p:nvSpPr>
            <p:cNvPr id="43" name="TextBox 42"/>
            <p:cNvSpPr txBox="1"/>
            <p:nvPr/>
          </p:nvSpPr>
          <p:spPr>
            <a:xfrm>
              <a:off x="4141042" y="4767292"/>
              <a:ext cx="35222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+</a:t>
              </a:r>
            </a:p>
          </p:txBody>
        </p:sp>
        <p:sp>
          <p:nvSpPr>
            <p:cNvPr id="44" name="Правая фигурная скобка 43"/>
            <p:cNvSpPr/>
            <p:nvPr/>
          </p:nvSpPr>
          <p:spPr>
            <a:xfrm rot="5400000">
              <a:off x="3447297" y="4926308"/>
              <a:ext cx="222422" cy="1148310"/>
            </a:xfrm>
            <a:prstGeom prst="rightBrace">
              <a:avLst>
                <a:gd name="adj1" fmla="val 52777"/>
                <a:gd name="adj2" fmla="val 51120"/>
              </a:avLst>
            </a:prstGeom>
            <a:noFill/>
            <a:ln w="63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697975" y="5665211"/>
              <a:ext cx="185977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Не менее 60% НИОКТР</a:t>
              </a:r>
            </a:p>
          </p:txBody>
        </p:sp>
      </p:grpSp>
      <p:grpSp>
        <p:nvGrpSpPr>
          <p:cNvPr id="50" name="Группа 49"/>
          <p:cNvGrpSpPr/>
          <p:nvPr/>
        </p:nvGrpSpPr>
        <p:grpSpPr>
          <a:xfrm>
            <a:off x="3121864" y="4628868"/>
            <a:ext cx="3359700" cy="1472474"/>
            <a:chOff x="7538964" y="4666596"/>
            <a:chExt cx="3359700" cy="1472474"/>
          </a:xfrm>
        </p:grpSpPr>
        <p:grpSp>
          <p:nvGrpSpPr>
            <p:cNvPr id="51" name="Группа 50"/>
            <p:cNvGrpSpPr/>
            <p:nvPr/>
          </p:nvGrpSpPr>
          <p:grpSpPr>
            <a:xfrm>
              <a:off x="9159837" y="4666596"/>
              <a:ext cx="1661234" cy="746977"/>
              <a:chOff x="3876060" y="5220255"/>
              <a:chExt cx="1661234" cy="746977"/>
            </a:xfrm>
          </p:grpSpPr>
          <p:sp>
            <p:nvSpPr>
              <p:cNvPr id="58" name="Скругленный прямоугольник 57"/>
              <p:cNvSpPr/>
              <p:nvPr/>
            </p:nvSpPr>
            <p:spPr>
              <a:xfrm>
                <a:off x="3876060" y="5220255"/>
                <a:ext cx="1661234" cy="746977"/>
              </a:xfrm>
              <a:prstGeom prst="roundRect">
                <a:avLst/>
              </a:prstGeom>
              <a:solidFill>
                <a:srgbClr val="A5A5A5">
                  <a:lumMod val="60000"/>
                  <a:lumOff val="40000"/>
                </a:srgbClr>
              </a:solidFill>
              <a:ln w="12700" cap="flat" cmpd="sng" algn="ctr">
                <a:solidFill>
                  <a:srgbClr val="5B9BD5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3907566" y="5239800"/>
                <a:ext cx="159822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Научное учреждение</a:t>
                </a:r>
              </a:p>
            </p:txBody>
          </p:sp>
        </p:grpSp>
        <p:grpSp>
          <p:nvGrpSpPr>
            <p:cNvPr id="52" name="Группа 51"/>
            <p:cNvGrpSpPr/>
            <p:nvPr/>
          </p:nvGrpSpPr>
          <p:grpSpPr>
            <a:xfrm>
              <a:off x="7594820" y="4732977"/>
              <a:ext cx="1148310" cy="560154"/>
              <a:chOff x="2865684" y="4708656"/>
              <a:chExt cx="1148310" cy="560154"/>
            </a:xfrm>
          </p:grpSpPr>
          <p:sp>
            <p:nvSpPr>
              <p:cNvPr id="56" name="Скругленный прямоугольник 55"/>
              <p:cNvSpPr/>
              <p:nvPr/>
            </p:nvSpPr>
            <p:spPr>
              <a:xfrm>
                <a:off x="2865684" y="4708656"/>
                <a:ext cx="1148310" cy="560154"/>
              </a:xfrm>
              <a:prstGeom prst="roundRect">
                <a:avLst/>
              </a:prstGeom>
              <a:solidFill>
                <a:srgbClr val="A5A5A5">
                  <a:lumMod val="60000"/>
                  <a:lumOff val="40000"/>
                </a:srgbClr>
              </a:solidFill>
              <a:ln w="12700" cap="flat" cmpd="sng" algn="ctr">
                <a:solidFill>
                  <a:srgbClr val="5B9BD5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3120082" y="4747747"/>
                <a:ext cx="6395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вуз</a:t>
                </a:r>
              </a:p>
            </p:txBody>
          </p:sp>
        </p:grpSp>
        <p:sp>
          <p:nvSpPr>
            <p:cNvPr id="53" name="TextBox 52"/>
            <p:cNvSpPr txBox="1"/>
            <p:nvPr/>
          </p:nvSpPr>
          <p:spPr>
            <a:xfrm>
              <a:off x="8743129" y="4791613"/>
              <a:ext cx="35222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+</a:t>
              </a:r>
            </a:p>
          </p:txBody>
        </p:sp>
        <p:sp>
          <p:nvSpPr>
            <p:cNvPr id="54" name="Правая фигурная скобка 53"/>
            <p:cNvSpPr/>
            <p:nvPr/>
          </p:nvSpPr>
          <p:spPr>
            <a:xfrm rot="5400000">
              <a:off x="9092544" y="3998086"/>
              <a:ext cx="222422" cy="3234631"/>
            </a:xfrm>
            <a:prstGeom prst="rightBrace">
              <a:avLst>
                <a:gd name="adj1" fmla="val 52777"/>
                <a:gd name="adj2" fmla="val 51120"/>
              </a:avLst>
            </a:prstGeom>
            <a:noFill/>
            <a:ln w="63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538964" y="5738960"/>
              <a:ext cx="3359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Не менее 90% НИОКТР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1475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Требования к проекту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Проект должен </a:t>
            </a:r>
            <a:r>
              <a:rPr lang="ru-RU" dirty="0"/>
              <a:t>реализовываться по одному из следующих направлений развития науки, технологий и техники в Российской </a:t>
            </a:r>
            <a:r>
              <a:rPr lang="ru-RU" dirty="0" smtClean="0"/>
              <a:t>Федерации:</a:t>
            </a:r>
          </a:p>
          <a:p>
            <a:pPr marL="0" indent="0">
              <a:buNone/>
            </a:pPr>
            <a:r>
              <a:rPr lang="ru-RU" dirty="0" smtClean="0"/>
              <a:t>	1</a:t>
            </a:r>
            <a:r>
              <a:rPr lang="ru-RU" dirty="0"/>
              <a:t>) Индустрия </a:t>
            </a:r>
            <a:r>
              <a:rPr lang="ru-RU" dirty="0" err="1" smtClean="0"/>
              <a:t>наносистем</a:t>
            </a:r>
            <a:endParaRPr lang="ru-RU" sz="2400" dirty="0"/>
          </a:p>
          <a:p>
            <a:pPr marL="0" indent="0">
              <a:buNone/>
            </a:pPr>
            <a:r>
              <a:rPr lang="ru-RU" dirty="0" smtClean="0"/>
              <a:t>	2</a:t>
            </a:r>
            <a:r>
              <a:rPr lang="ru-RU" dirty="0"/>
              <a:t>) Информационно-телекоммуникационные </a:t>
            </a:r>
            <a:r>
              <a:rPr lang="ru-RU" dirty="0" smtClean="0"/>
              <a:t>системы</a:t>
            </a:r>
            <a:endParaRPr lang="ru-RU" sz="2400" dirty="0"/>
          </a:p>
          <a:p>
            <a:pPr marL="0" indent="0">
              <a:buNone/>
            </a:pPr>
            <a:r>
              <a:rPr lang="ru-RU" dirty="0" smtClean="0"/>
              <a:t>	3</a:t>
            </a:r>
            <a:r>
              <a:rPr lang="ru-RU" dirty="0"/>
              <a:t>) Науки о </a:t>
            </a:r>
            <a:r>
              <a:rPr lang="ru-RU" dirty="0" smtClean="0"/>
              <a:t>жизни</a:t>
            </a:r>
            <a:endParaRPr lang="ru-RU" sz="2400" dirty="0"/>
          </a:p>
          <a:p>
            <a:pPr marL="0" indent="0">
              <a:buNone/>
            </a:pPr>
            <a:r>
              <a:rPr lang="ru-RU" dirty="0" smtClean="0"/>
              <a:t>	4</a:t>
            </a:r>
            <a:r>
              <a:rPr lang="ru-RU" dirty="0"/>
              <a:t>) Рациональное </a:t>
            </a:r>
            <a:r>
              <a:rPr lang="ru-RU" dirty="0" smtClean="0"/>
              <a:t>природопользование</a:t>
            </a:r>
            <a:endParaRPr lang="ru-RU" sz="2400" dirty="0"/>
          </a:p>
          <a:p>
            <a:pPr marL="0" indent="0">
              <a:buNone/>
            </a:pPr>
            <a:r>
              <a:rPr lang="ru-RU" dirty="0" smtClean="0"/>
              <a:t>	5</a:t>
            </a:r>
            <a:r>
              <a:rPr lang="ru-RU" dirty="0"/>
              <a:t>) Транспортные и космические </a:t>
            </a:r>
            <a:r>
              <a:rPr lang="ru-RU" dirty="0" smtClean="0"/>
              <a:t>системы</a:t>
            </a:r>
            <a:endParaRPr lang="ru-RU" sz="2400" dirty="0"/>
          </a:p>
          <a:p>
            <a:pPr marL="0" indent="0">
              <a:buNone/>
            </a:pPr>
            <a:r>
              <a:rPr lang="ru-RU" dirty="0" smtClean="0"/>
              <a:t>	6</a:t>
            </a:r>
            <a:r>
              <a:rPr lang="ru-RU" dirty="0"/>
              <a:t>) </a:t>
            </a:r>
            <a:r>
              <a:rPr lang="ru-RU" dirty="0" err="1"/>
              <a:t>Энергоэффективность</a:t>
            </a:r>
            <a:r>
              <a:rPr lang="ru-RU" dirty="0"/>
              <a:t>, энергосбережение, ядерная энергетика.</a:t>
            </a:r>
            <a:endParaRPr lang="ru-RU" sz="2400" dirty="0"/>
          </a:p>
          <a:p>
            <a:pPr marL="0" indent="0">
              <a:buNone/>
            </a:pPr>
            <a:r>
              <a:rPr lang="ru-RU" dirty="0" smtClean="0"/>
              <a:t>	7</a:t>
            </a:r>
            <a:r>
              <a:rPr lang="ru-RU" dirty="0"/>
              <a:t>) Композитные </a:t>
            </a:r>
            <a:r>
              <a:rPr lang="ru-RU" dirty="0" smtClean="0"/>
              <a:t>материалы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9720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36957"/>
            <a:ext cx="10058400" cy="1609344"/>
          </a:xfrm>
        </p:spPr>
        <p:txBody>
          <a:bodyPr/>
          <a:lstStyle/>
          <a:p>
            <a:r>
              <a:rPr lang="ru-RU" dirty="0" smtClean="0"/>
              <a:t>Требования к проекту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23283"/>
            <a:ext cx="10515600" cy="4351338"/>
          </a:xfrm>
        </p:spPr>
        <p:txBody>
          <a:bodyPr>
            <a:normAutofit/>
          </a:bodyPr>
          <a:lstStyle/>
          <a:p>
            <a:r>
              <a:rPr lang="ru-RU" dirty="0" smtClean="0"/>
              <a:t>Инновационный характер разработки:</a:t>
            </a:r>
          </a:p>
          <a:p>
            <a:pPr marL="457200" lvl="1" indent="0">
              <a:buNone/>
            </a:pPr>
            <a:r>
              <a:rPr lang="ru-RU" b="1" dirty="0"/>
              <a:t>Технологически новый продукт </a:t>
            </a:r>
            <a:r>
              <a:rPr lang="ru-RU" dirty="0"/>
              <a:t>— продукт, чьи технологические характеристики (функциональные признаки, конструктивное выполнение, дополнительные операции, а также состав применяемых материалов и компонентов) </a:t>
            </a:r>
            <a:r>
              <a:rPr lang="ru-RU" dirty="0" smtClean="0"/>
              <a:t>принципиально </a:t>
            </a:r>
            <a:r>
              <a:rPr lang="ru-RU" dirty="0"/>
              <a:t>новые либо существенно отличаются от аналогичных, ранее производимых продуктов</a:t>
            </a:r>
            <a:r>
              <a:rPr lang="ru-RU" dirty="0" smtClean="0"/>
              <a:t>.</a:t>
            </a:r>
          </a:p>
          <a:p>
            <a:pPr marL="457200" lvl="1" indent="0">
              <a:buNone/>
            </a:pPr>
            <a:r>
              <a:rPr lang="ru-RU" b="1" dirty="0"/>
              <a:t>Технологически усовершенствованный продукт </a:t>
            </a:r>
            <a:r>
              <a:rPr lang="ru-RU" dirty="0"/>
              <a:t>— это существующий продукт, для которого улучшаются качественные характеристики, повышается экономическая эффективность производства путем использования более высокоэффективных компонентов или материалов, частичного изменения одной или более технических подсистем (для комплексной продукции</a:t>
            </a:r>
            <a:r>
              <a:rPr lang="ru-RU" dirty="0" smtClean="0"/>
              <a:t>).</a:t>
            </a:r>
          </a:p>
          <a:p>
            <a:pPr marL="457200" lvl="1" indent="0">
              <a:buNone/>
            </a:pPr>
            <a:r>
              <a:rPr lang="ru-RU" b="1" dirty="0"/>
              <a:t>Процессные инновации </a:t>
            </a:r>
            <a:r>
              <a:rPr lang="ru-RU" dirty="0"/>
              <a:t>— разработка и внедрение технологически новых или технологически значительно усовершенствованных производственных </a:t>
            </a:r>
            <a:r>
              <a:rPr lang="ru-RU" dirty="0" smtClean="0"/>
              <a:t>методов </a:t>
            </a:r>
            <a:r>
              <a:rPr lang="ru-RU" dirty="0"/>
              <a:t>(</a:t>
            </a:r>
            <a:r>
              <a:rPr lang="ru-RU" dirty="0" smtClean="0"/>
              <a:t>технологий).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74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141732"/>
            <a:ext cx="10058400" cy="1609344"/>
          </a:xfrm>
        </p:spPr>
        <p:txBody>
          <a:bodyPr/>
          <a:lstStyle/>
          <a:p>
            <a:r>
              <a:rPr lang="ru-RU" dirty="0" smtClean="0"/>
              <a:t>Требования к проекту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718533"/>
            <a:ext cx="10515600" cy="4351338"/>
          </a:xfrm>
        </p:spPr>
        <p:txBody>
          <a:bodyPr>
            <a:normAutofit/>
          </a:bodyPr>
          <a:lstStyle/>
          <a:p>
            <a:r>
              <a:rPr lang="ru-RU" dirty="0" smtClean="0"/>
              <a:t>Инновационный характер разработки:</a:t>
            </a:r>
          </a:p>
          <a:p>
            <a:pPr marL="457200" lvl="1" indent="0">
              <a:buNone/>
            </a:pPr>
            <a:r>
              <a:rPr lang="ru-RU" b="1" dirty="0"/>
              <a:t>Не являются технологическими инновациями виды деятельности, </a:t>
            </a:r>
            <a:r>
              <a:rPr lang="ru-RU" dirty="0"/>
              <a:t>не относящиеся прямо к внедрению новых или значительно улучшенных </a:t>
            </a:r>
            <a:r>
              <a:rPr lang="ru-RU" dirty="0" smtClean="0"/>
              <a:t>продуктов </a:t>
            </a:r>
            <a:r>
              <a:rPr lang="ru-RU" dirty="0"/>
              <a:t>или способов их </a:t>
            </a:r>
            <a:r>
              <a:rPr lang="ru-RU" dirty="0" smtClean="0"/>
              <a:t>производства: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ru-RU" dirty="0"/>
              <a:t>организационные и управленческие </a:t>
            </a:r>
            <a:r>
              <a:rPr lang="ru-RU" dirty="0" smtClean="0"/>
              <a:t>изменения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ru-RU" dirty="0"/>
              <a:t>внедрение стандартов </a:t>
            </a:r>
            <a:r>
              <a:rPr lang="ru-RU" dirty="0" smtClean="0"/>
              <a:t>качества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ru-RU" dirty="0"/>
              <a:t>эстетические изменения в продуктах (в цвете, декоре и т. п</a:t>
            </a:r>
            <a:r>
              <a:rPr lang="ru-RU" dirty="0" smtClean="0"/>
              <a:t>.)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ru-RU" dirty="0"/>
              <a:t>незначительные технические или внешние </a:t>
            </a:r>
            <a:r>
              <a:rPr lang="ru-RU" dirty="0" smtClean="0"/>
              <a:t>изменения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ru-RU" dirty="0"/>
              <a:t>расширение номенклатуры продукции за счет </a:t>
            </a:r>
            <a:r>
              <a:rPr lang="ru-RU" dirty="0" smtClean="0"/>
              <a:t>ввода </a:t>
            </a:r>
            <a:r>
              <a:rPr lang="ru-RU" dirty="0"/>
              <a:t>в производство продукции, не выпускавшейся ранее данной организацией, но уже достаточно известной на рынке 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214614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294132"/>
            <a:ext cx="10058400" cy="1609344"/>
          </a:xfrm>
        </p:spPr>
        <p:txBody>
          <a:bodyPr>
            <a:normAutofit fontScale="90000"/>
          </a:bodyPr>
          <a:lstStyle/>
          <a:p>
            <a:r>
              <a:rPr lang="ru-RU" dirty="0"/>
              <a:t>Предпочтение </a:t>
            </a:r>
            <a:r>
              <a:rPr lang="ru-RU" dirty="0" smtClean="0"/>
              <a:t>отдается проектам при условии, что: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НИОКТР реализуются совместно российским </a:t>
            </a:r>
            <a:r>
              <a:rPr lang="ru-RU" dirty="0" smtClean="0"/>
              <a:t>вузом и </a:t>
            </a:r>
            <a:r>
              <a:rPr lang="ru-RU" dirty="0"/>
              <a:t>государственным научным </a:t>
            </a:r>
            <a:r>
              <a:rPr lang="ru-RU" dirty="0" smtClean="0"/>
              <a:t>учреждением</a:t>
            </a:r>
          </a:p>
          <a:p>
            <a:r>
              <a:rPr lang="ru-RU" dirty="0"/>
              <a:t>при выполнении НИОКТР которых используется инновационная инфраструктура, </a:t>
            </a:r>
            <a:r>
              <a:rPr lang="ru-RU" dirty="0" smtClean="0"/>
              <a:t>созданная </a:t>
            </a:r>
            <a:r>
              <a:rPr lang="ru-RU" dirty="0"/>
              <a:t>в рамках программ развития деятельности российских </a:t>
            </a:r>
            <a:r>
              <a:rPr lang="ru-RU" dirty="0" smtClean="0"/>
              <a:t>вузов, </a:t>
            </a:r>
            <a:r>
              <a:rPr lang="ru-RU" dirty="0"/>
              <a:t>утвержденных или разрабатываемых по решению </a:t>
            </a:r>
            <a:r>
              <a:rPr lang="ru-RU" dirty="0" err="1"/>
              <a:t>Минобрнауки</a:t>
            </a:r>
            <a:r>
              <a:rPr lang="ru-RU" dirty="0"/>
              <a:t> России или Правительства Российской </a:t>
            </a:r>
            <a:r>
              <a:rPr lang="ru-RU" dirty="0" smtClean="0"/>
              <a:t>Федерации</a:t>
            </a:r>
          </a:p>
          <a:p>
            <a:r>
              <a:rPr lang="ru-RU" dirty="0"/>
              <a:t>к </a:t>
            </a:r>
            <a:r>
              <a:rPr lang="ru-RU" dirty="0" smtClean="0"/>
              <a:t>НИОКТР, выполняемых вузом привлекаются </a:t>
            </a:r>
            <a:r>
              <a:rPr lang="ru-RU" dirty="0"/>
              <a:t>профильные лаборатории </a:t>
            </a:r>
            <a:r>
              <a:rPr lang="ru-RU" dirty="0" smtClean="0"/>
              <a:t>ведущих зарубежных университетов (не </a:t>
            </a:r>
            <a:r>
              <a:rPr lang="ru-RU" dirty="0"/>
              <a:t>более </a:t>
            </a:r>
            <a:r>
              <a:rPr lang="ru-RU" dirty="0" smtClean="0"/>
              <a:t>10</a:t>
            </a:r>
            <a:r>
              <a:rPr lang="ru-RU" dirty="0"/>
              <a:t>% </a:t>
            </a:r>
            <a:r>
              <a:rPr lang="ru-RU" dirty="0" smtClean="0"/>
              <a:t>объема НИОКТР)</a:t>
            </a:r>
            <a:endParaRPr lang="ru-RU" dirty="0"/>
          </a:p>
          <a:p>
            <a:r>
              <a:rPr lang="ru-RU" dirty="0" smtClean="0"/>
              <a:t>обеспечивающим </a:t>
            </a:r>
            <a:r>
              <a:rPr lang="ru-RU" dirty="0"/>
              <a:t>в течение 5 лет после окончания НИОКТР уровень бюджетной эффективности, сопоставимый с размером запрашиваемой </a:t>
            </a:r>
            <a:r>
              <a:rPr lang="ru-RU" dirty="0" smtClean="0"/>
              <a:t>субсидии</a:t>
            </a:r>
          </a:p>
          <a:p>
            <a:r>
              <a:rPr lang="ru-RU" dirty="0"/>
              <a:t>реализуемым в рамках деятельности официально признанных Технологических платформ или утвержденных в установленном порядке Программ инновационного развития государственных корпораций и компаний с государственным </a:t>
            </a:r>
            <a:r>
              <a:rPr lang="ru-RU" dirty="0" smtClean="0"/>
              <a:t>участием</a:t>
            </a:r>
          </a:p>
          <a:p>
            <a:r>
              <a:rPr lang="ru-RU" dirty="0"/>
              <a:t>предполагающих промышленное освоение (внедрение) результатов НИОКТР по ранее осуществленным проектам, полученных в рамках </a:t>
            </a:r>
            <a:r>
              <a:rPr lang="ru-RU" dirty="0" smtClean="0"/>
              <a:t>реализации П220 и ФЦП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16749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Критерии оценки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2121408"/>
            <a:ext cx="10474452" cy="4050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/>
              <a:t>1. Критерии оценки потенциала партнеров и потенциала влияния проекта на развитие научной </a:t>
            </a:r>
            <a:r>
              <a:rPr lang="ru-RU" sz="2800" dirty="0" smtClean="0"/>
              <a:t>кооперации (</a:t>
            </a:r>
            <a:r>
              <a:rPr lang="ru-RU" sz="2800" dirty="0" smtClean="0">
                <a:solidFill>
                  <a:srgbClr val="FF0000"/>
                </a:solidFill>
              </a:rPr>
              <a:t>50 баллов</a:t>
            </a:r>
            <a:r>
              <a:rPr lang="ru-RU" sz="2800" dirty="0" smtClean="0"/>
              <a:t>)</a:t>
            </a:r>
          </a:p>
          <a:p>
            <a:pPr marL="0" indent="0">
              <a:buNone/>
            </a:pPr>
            <a:r>
              <a:rPr lang="ru-RU" sz="2800" dirty="0"/>
              <a:t>2. Критерии оценки технического и коммерческого потенциала </a:t>
            </a:r>
            <a:r>
              <a:rPr lang="ru-RU" sz="2800" dirty="0" smtClean="0"/>
              <a:t>проекта </a:t>
            </a:r>
            <a:r>
              <a:rPr lang="ru-RU" sz="2800" dirty="0"/>
              <a:t>(</a:t>
            </a:r>
            <a:r>
              <a:rPr lang="ru-RU" sz="2800" dirty="0">
                <a:solidFill>
                  <a:srgbClr val="FF0000"/>
                </a:solidFill>
              </a:rPr>
              <a:t>50 баллов</a:t>
            </a:r>
            <a:r>
              <a:rPr lang="ru-RU" sz="2800" dirty="0" smtClean="0"/>
              <a:t>)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2116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Критерии оценки потенциала партнеров и потенциала влияния проекта на развитие научной кооперации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2550033"/>
            <a:ext cx="10058400" cy="4050792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1.1. Опыт реализации организацией-инициатором проекта инвестиционных проектов (за последние 5 лет</a:t>
            </a:r>
            <a:r>
              <a:rPr lang="ru-RU" dirty="0" smtClean="0"/>
              <a:t>) – </a:t>
            </a:r>
            <a:r>
              <a:rPr lang="ru-RU" i="1" dirty="0" smtClean="0">
                <a:solidFill>
                  <a:srgbClr val="FF0000"/>
                </a:solidFill>
              </a:rPr>
              <a:t>5 баллов</a:t>
            </a:r>
          </a:p>
          <a:p>
            <a:pPr lvl="1"/>
            <a:r>
              <a:rPr lang="ru-RU" dirty="0" smtClean="0"/>
              <a:t>наличие </a:t>
            </a:r>
            <a:r>
              <a:rPr lang="ru-RU" dirty="0"/>
              <a:t>у предприятия завершенных инвестиционных проектов </a:t>
            </a:r>
            <a:r>
              <a:rPr lang="ru-RU" dirty="0" smtClean="0"/>
              <a:t>создания производственных </a:t>
            </a:r>
            <a:r>
              <a:rPr lang="ru-RU" dirty="0"/>
              <a:t>мощностей, освоения новых видов продукции (</a:t>
            </a:r>
            <a:r>
              <a:rPr lang="ru-RU" dirty="0" smtClean="0"/>
              <a:t>товаров, работ</a:t>
            </a:r>
            <a:r>
              <a:rPr lang="ru-RU" dirty="0"/>
              <a:t>, услуг</a:t>
            </a:r>
            <a:r>
              <a:rPr lang="ru-RU" dirty="0" smtClean="0"/>
              <a:t>)</a:t>
            </a:r>
          </a:p>
          <a:p>
            <a:pPr lvl="1"/>
            <a:r>
              <a:rPr lang="ru-RU" dirty="0">
                <a:solidFill>
                  <a:schemeClr val="dk1"/>
                </a:solidFill>
              </a:rPr>
              <a:t>наличие у предприятия опыта деятельности в качестве заказчика </a:t>
            </a:r>
            <a:r>
              <a:rPr lang="ru-RU" dirty="0" smtClean="0">
                <a:solidFill>
                  <a:schemeClr val="dk1"/>
                </a:solidFill>
              </a:rPr>
              <a:t>НИОКТР </a:t>
            </a:r>
            <a:r>
              <a:rPr lang="ru-RU" dirty="0">
                <a:solidFill>
                  <a:schemeClr val="dk1"/>
                </a:solidFill>
              </a:rPr>
              <a:t>(исходя из объема профинансированных НИОКТР</a:t>
            </a:r>
            <a:r>
              <a:rPr lang="ru-RU" dirty="0" smtClean="0">
                <a:solidFill>
                  <a:schemeClr val="dk1"/>
                </a:solidFill>
              </a:rPr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733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Критерии оценки потенциала партнеров и потенциала влияния проекта на развитие научной кооперации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2397633"/>
            <a:ext cx="10058400" cy="4050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1.2. </a:t>
            </a:r>
            <a:r>
              <a:rPr lang="ru-RU" dirty="0"/>
              <a:t>Научный потенциал головного исполнителя НИОКТР, в  том числе, масштаб и результативность проводимых НИОКТР (за последние 5 </a:t>
            </a:r>
            <a:r>
              <a:rPr lang="ru-RU" dirty="0" smtClean="0"/>
              <a:t>лет)</a:t>
            </a:r>
            <a:r>
              <a:rPr lang="ru-RU" dirty="0"/>
              <a:t> – </a:t>
            </a:r>
            <a:r>
              <a:rPr lang="ru-RU" i="1" dirty="0" smtClean="0">
                <a:solidFill>
                  <a:srgbClr val="FF0000"/>
                </a:solidFill>
              </a:rPr>
              <a:t>10 баллов</a:t>
            </a:r>
          </a:p>
          <a:p>
            <a:pPr lvl="1"/>
            <a:r>
              <a:rPr lang="ru-RU" dirty="0" smtClean="0">
                <a:solidFill>
                  <a:schemeClr val="dk1"/>
                </a:solidFill>
              </a:rPr>
              <a:t>соответствие </a:t>
            </a:r>
            <a:r>
              <a:rPr lang="ru-RU" dirty="0">
                <a:solidFill>
                  <a:schemeClr val="dk1"/>
                </a:solidFill>
              </a:rPr>
              <a:t>научно-технического (кадрового и инфраструктурного) потенциала </a:t>
            </a:r>
            <a:r>
              <a:rPr lang="ru-RU" dirty="0" smtClean="0">
                <a:solidFill>
                  <a:schemeClr val="dk1"/>
                </a:solidFill>
              </a:rPr>
              <a:t>вуза </a:t>
            </a:r>
            <a:r>
              <a:rPr lang="ru-RU" dirty="0">
                <a:solidFill>
                  <a:schemeClr val="dk1"/>
                </a:solidFill>
              </a:rPr>
              <a:t>масштабам и сложности поставленных перед ним </a:t>
            </a:r>
            <a:r>
              <a:rPr lang="ru-RU" dirty="0" smtClean="0">
                <a:solidFill>
                  <a:schemeClr val="dk1"/>
                </a:solidFill>
              </a:rPr>
              <a:t>НИОКТР</a:t>
            </a:r>
          </a:p>
          <a:p>
            <a:pPr lvl="1"/>
            <a:r>
              <a:rPr lang="ru-RU" dirty="0">
                <a:solidFill>
                  <a:schemeClr val="dk1"/>
                </a:solidFill>
              </a:rPr>
              <a:t>наличие у вуза </a:t>
            </a:r>
            <a:r>
              <a:rPr lang="ru-RU" dirty="0" smtClean="0">
                <a:solidFill>
                  <a:schemeClr val="dk1"/>
                </a:solidFill>
              </a:rPr>
              <a:t>опыта проведения </a:t>
            </a:r>
            <a:r>
              <a:rPr lang="ru-RU" dirty="0">
                <a:solidFill>
                  <a:schemeClr val="dk1"/>
                </a:solidFill>
              </a:rPr>
              <a:t>НИОКТР по заказам организаций реального сектора </a:t>
            </a:r>
            <a:r>
              <a:rPr lang="ru-RU" dirty="0" smtClean="0">
                <a:solidFill>
                  <a:schemeClr val="dk1"/>
                </a:solidFill>
              </a:rPr>
              <a:t>экономики</a:t>
            </a:r>
          </a:p>
          <a:p>
            <a:pPr lvl="1"/>
            <a:r>
              <a:rPr lang="ru-RU" dirty="0" smtClean="0">
                <a:solidFill>
                  <a:schemeClr val="dk1"/>
                </a:solidFill>
              </a:rPr>
              <a:t>наличие </a:t>
            </a:r>
            <a:r>
              <a:rPr lang="ru-RU" dirty="0">
                <a:solidFill>
                  <a:schemeClr val="dk1"/>
                </a:solidFill>
              </a:rPr>
              <a:t>у </a:t>
            </a:r>
            <a:r>
              <a:rPr lang="ru-RU" dirty="0" smtClean="0">
                <a:solidFill>
                  <a:schemeClr val="dk1"/>
                </a:solidFill>
              </a:rPr>
              <a:t>вуза опыта </a:t>
            </a:r>
            <a:r>
              <a:rPr lang="ru-RU" dirty="0">
                <a:solidFill>
                  <a:schemeClr val="dk1"/>
                </a:solidFill>
              </a:rPr>
              <a:t>взаимодействия с </a:t>
            </a:r>
            <a:r>
              <a:rPr lang="ru-RU" dirty="0" smtClean="0">
                <a:solidFill>
                  <a:schemeClr val="dk1"/>
                </a:solidFill>
              </a:rPr>
              <a:t>предприятием-инициатором проекта</a:t>
            </a:r>
          </a:p>
          <a:p>
            <a:pPr lvl="1"/>
            <a:r>
              <a:rPr lang="ru-RU" dirty="0" smtClean="0"/>
              <a:t>наличие </a:t>
            </a:r>
            <a:r>
              <a:rPr lang="ru-RU" dirty="0"/>
              <a:t>у </a:t>
            </a:r>
            <a:r>
              <a:rPr lang="ru-RU" dirty="0" smtClean="0"/>
              <a:t>вуза специализированных </a:t>
            </a:r>
            <a:r>
              <a:rPr lang="ru-RU" dirty="0"/>
              <a:t>структур которые планируется привлечь к выполнению </a:t>
            </a:r>
            <a:r>
              <a:rPr lang="ru-RU" dirty="0" smtClean="0"/>
              <a:t>НИОКТР</a:t>
            </a:r>
          </a:p>
          <a:p>
            <a:pPr lvl="1"/>
            <a:r>
              <a:rPr lang="ru-RU" dirty="0" smtClean="0">
                <a:solidFill>
                  <a:schemeClr val="dk1"/>
                </a:solidFill>
              </a:rPr>
              <a:t>наличие </a:t>
            </a:r>
            <a:r>
              <a:rPr lang="ru-RU" dirty="0">
                <a:solidFill>
                  <a:schemeClr val="dk1"/>
                </a:solidFill>
              </a:rPr>
              <a:t>у </a:t>
            </a:r>
            <a:r>
              <a:rPr lang="ru-RU" dirty="0" smtClean="0">
                <a:solidFill>
                  <a:schemeClr val="dk1"/>
                </a:solidFill>
              </a:rPr>
              <a:t>вуза системы </a:t>
            </a:r>
            <a:r>
              <a:rPr lang="ru-RU" dirty="0">
                <a:solidFill>
                  <a:schemeClr val="dk1"/>
                </a:solidFill>
              </a:rPr>
              <a:t>управления НИОКТР</a:t>
            </a:r>
            <a:endParaRPr lang="ru-RU" dirty="0"/>
          </a:p>
          <a:p>
            <a:pPr lvl="1"/>
            <a:endParaRPr lang="ru-RU" dirty="0"/>
          </a:p>
          <a:p>
            <a:pPr lvl="1"/>
            <a:endParaRPr lang="ru-RU" dirty="0" smtClean="0">
              <a:solidFill>
                <a:schemeClr val="dk1"/>
              </a:solidFill>
            </a:endParaRPr>
          </a:p>
          <a:p>
            <a:pPr lvl="1"/>
            <a:endParaRPr lang="ru-RU" sz="2000" dirty="0" smtClean="0"/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163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Критерии оценки потенциала партнеров и потенциала влияния проекта на развитие научной кооперации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2302383"/>
            <a:ext cx="10058400" cy="4050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1.3. </a:t>
            </a:r>
            <a:r>
              <a:rPr lang="ru-RU" dirty="0"/>
              <a:t>Опыт сотрудничества инициатора проекта в качестве Заказчика с высшими учебными заведениями и/или государственными научными учреждениями, в том числе с привлекаемым головным исполнителем НИОКТР (за последние 5 лет</a:t>
            </a:r>
            <a:r>
              <a:rPr lang="ru-RU" dirty="0" smtClean="0"/>
              <a:t>) – </a:t>
            </a:r>
            <a:r>
              <a:rPr lang="ru-RU" i="1" dirty="0" smtClean="0">
                <a:solidFill>
                  <a:srgbClr val="FF0000"/>
                </a:solidFill>
              </a:rPr>
              <a:t>10 баллов</a:t>
            </a:r>
          </a:p>
          <a:p>
            <a:pPr lvl="1"/>
            <a:r>
              <a:rPr lang="ru-RU" dirty="0" smtClean="0">
                <a:solidFill>
                  <a:schemeClr val="dk1"/>
                </a:solidFill>
              </a:rPr>
              <a:t>наличие </a:t>
            </a:r>
            <a:r>
              <a:rPr lang="ru-RU" dirty="0">
                <a:solidFill>
                  <a:schemeClr val="dk1"/>
                </a:solidFill>
              </a:rPr>
              <a:t>у </a:t>
            </a:r>
            <a:r>
              <a:rPr lang="ru-RU" dirty="0" smtClean="0">
                <a:solidFill>
                  <a:schemeClr val="dk1"/>
                </a:solidFill>
              </a:rPr>
              <a:t>предприятия опыта </a:t>
            </a:r>
            <a:r>
              <a:rPr lang="ru-RU" dirty="0">
                <a:solidFill>
                  <a:schemeClr val="dk1"/>
                </a:solidFill>
              </a:rPr>
              <a:t>взаимодействия с вузами </a:t>
            </a:r>
            <a:r>
              <a:rPr lang="ru-RU" dirty="0" smtClean="0">
                <a:solidFill>
                  <a:schemeClr val="dk1"/>
                </a:solidFill>
              </a:rPr>
              <a:t>по </a:t>
            </a:r>
            <a:r>
              <a:rPr lang="ru-RU" dirty="0">
                <a:solidFill>
                  <a:schemeClr val="dk1"/>
                </a:solidFill>
              </a:rPr>
              <a:t>размещению заказов НИОКТР</a:t>
            </a:r>
          </a:p>
          <a:p>
            <a:pPr lvl="1"/>
            <a:r>
              <a:rPr lang="ru-RU" dirty="0" smtClean="0">
                <a:solidFill>
                  <a:schemeClr val="dk1"/>
                </a:solidFill>
              </a:rPr>
              <a:t>наличие </a:t>
            </a:r>
            <a:r>
              <a:rPr lang="ru-RU" dirty="0">
                <a:solidFill>
                  <a:schemeClr val="dk1"/>
                </a:solidFill>
              </a:rPr>
              <a:t>у </a:t>
            </a:r>
            <a:r>
              <a:rPr lang="ru-RU" dirty="0" smtClean="0">
                <a:solidFill>
                  <a:schemeClr val="dk1"/>
                </a:solidFill>
              </a:rPr>
              <a:t>предприятия опыта </a:t>
            </a:r>
            <a:r>
              <a:rPr lang="ru-RU" dirty="0">
                <a:solidFill>
                  <a:schemeClr val="dk1"/>
                </a:solidFill>
              </a:rPr>
              <a:t>взаимодействия с головным исполнителем по размещению заказов </a:t>
            </a:r>
            <a:r>
              <a:rPr lang="ru-RU" dirty="0" smtClean="0">
                <a:solidFill>
                  <a:schemeClr val="dk1"/>
                </a:solidFill>
              </a:rPr>
              <a:t>НИОКТР</a:t>
            </a:r>
            <a:endParaRPr lang="ru-RU" dirty="0"/>
          </a:p>
          <a:p>
            <a:pPr lvl="1"/>
            <a:endParaRPr lang="ru-RU" dirty="0" smtClean="0">
              <a:solidFill>
                <a:schemeClr val="dk1"/>
              </a:solidFill>
            </a:endParaRPr>
          </a:p>
          <a:p>
            <a:pPr lvl="1"/>
            <a:endParaRPr lang="ru-RU" sz="2000" dirty="0" smtClean="0"/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719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Критерии оценки потенциала партнеров и потенциала влияния проекта на развитие научной кооперации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2378583"/>
            <a:ext cx="10058400" cy="4050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1.4. </a:t>
            </a:r>
            <a:r>
              <a:rPr lang="ru-RU" dirty="0"/>
              <a:t>Привлечение в качестве головного исполнителя НИОКТР по проекту российского высшего учебного заведения или государственного научного учреждения, реализующих программы развития деятельности в соответствии с решениями Правительства Российской Федерации или </a:t>
            </a:r>
            <a:r>
              <a:rPr lang="ru-RU" dirty="0" err="1"/>
              <a:t>Минобрнауки</a:t>
            </a:r>
            <a:r>
              <a:rPr lang="ru-RU" dirty="0"/>
              <a:t> России </a:t>
            </a:r>
            <a:r>
              <a:rPr lang="ru-RU" dirty="0" smtClean="0"/>
              <a:t>– </a:t>
            </a:r>
            <a:r>
              <a:rPr lang="ru-RU" i="1" dirty="0" smtClean="0">
                <a:solidFill>
                  <a:srgbClr val="FF0000"/>
                </a:solidFill>
              </a:rPr>
              <a:t>10 баллов</a:t>
            </a:r>
          </a:p>
          <a:p>
            <a:pPr lvl="1"/>
            <a:r>
              <a:rPr lang="ru-RU" dirty="0" smtClean="0">
                <a:solidFill>
                  <a:schemeClr val="dk1"/>
                </a:solidFill>
              </a:rPr>
              <a:t>реализует </a:t>
            </a:r>
            <a:r>
              <a:rPr lang="ru-RU" dirty="0">
                <a:solidFill>
                  <a:schemeClr val="dk1"/>
                </a:solidFill>
              </a:rPr>
              <a:t>ли </a:t>
            </a:r>
            <a:r>
              <a:rPr lang="ru-RU" dirty="0" smtClean="0">
                <a:solidFill>
                  <a:schemeClr val="dk1"/>
                </a:solidFill>
              </a:rPr>
              <a:t>вуз программы </a:t>
            </a:r>
            <a:r>
              <a:rPr lang="ru-RU" dirty="0">
                <a:solidFill>
                  <a:schemeClr val="dk1"/>
                </a:solidFill>
              </a:rPr>
              <a:t>развития (федеральные университеты, национальные исследовательские университеты), программы стратегического </a:t>
            </a:r>
            <a:r>
              <a:rPr lang="ru-RU" dirty="0" smtClean="0">
                <a:solidFill>
                  <a:schemeClr val="dk1"/>
                </a:solidFill>
              </a:rPr>
              <a:t>развития, </a:t>
            </a:r>
            <a:r>
              <a:rPr lang="ru-RU" dirty="0">
                <a:solidFill>
                  <a:schemeClr val="dk1"/>
                </a:solidFill>
              </a:rPr>
              <a:t>программу повышения конкурентоспособности российских вузов среди ведущих мировых научно-образовательных центров (Программа </a:t>
            </a:r>
            <a:r>
              <a:rPr lang="ru-RU" dirty="0" smtClean="0">
                <a:solidFill>
                  <a:schemeClr val="dk1"/>
                </a:solidFill>
              </a:rPr>
              <a:t>5-100-2020), </a:t>
            </a:r>
            <a:r>
              <a:rPr lang="ru-RU" dirty="0">
                <a:solidFill>
                  <a:schemeClr val="dk1"/>
                </a:solidFill>
              </a:rPr>
              <a:t>участие в реализации постановлений Правительства РФ (</a:t>
            </a:r>
            <a:r>
              <a:rPr lang="ru-RU" dirty="0" smtClean="0">
                <a:solidFill>
                  <a:schemeClr val="dk1"/>
                </a:solidFill>
              </a:rPr>
              <a:t>П219 </a:t>
            </a:r>
            <a:r>
              <a:rPr lang="ru-RU" dirty="0">
                <a:solidFill>
                  <a:schemeClr val="dk1"/>
                </a:solidFill>
              </a:rPr>
              <a:t>и </a:t>
            </a:r>
            <a:r>
              <a:rPr lang="ru-RU" dirty="0" smtClean="0">
                <a:solidFill>
                  <a:schemeClr val="dk1"/>
                </a:solidFill>
              </a:rPr>
              <a:t>П220</a:t>
            </a:r>
            <a:r>
              <a:rPr lang="ru-RU" dirty="0">
                <a:solidFill>
                  <a:schemeClr val="dk1"/>
                </a:solidFill>
              </a:rPr>
              <a:t>) или программ развития деятельности</a:t>
            </a:r>
            <a:r>
              <a:rPr lang="ru-RU" dirty="0" smtClean="0">
                <a:solidFill>
                  <a:schemeClr val="dk1"/>
                </a:solidFill>
              </a:rPr>
              <a:t>.</a:t>
            </a:r>
          </a:p>
          <a:p>
            <a:pPr lvl="1"/>
            <a:endParaRPr lang="ru-RU" sz="2000" dirty="0" smtClean="0"/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492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Критерии оценки потенциала партнеров и потенциала влияния проекта на развитие научной кооперации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2321433"/>
            <a:ext cx="10058400" cy="4050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1.5</a:t>
            </a:r>
            <a:r>
              <a:rPr lang="ru-RU" dirty="0"/>
              <a:t>. Интеграция вузовского и академического секторов науки: привлечение российским высшим учебным заведение (Головным исполнителем НИОКТР) российского государственного научного учреждения или российским государственным научным учреждением (Головной исполнитель НИОКТР) российского высшего учебного заведения в качестве соисполнителя НИОКТР </a:t>
            </a:r>
            <a:r>
              <a:rPr lang="ru-RU" dirty="0" smtClean="0"/>
              <a:t>– </a:t>
            </a:r>
            <a:r>
              <a:rPr lang="ru-RU" i="1" dirty="0" smtClean="0">
                <a:solidFill>
                  <a:srgbClr val="FF0000"/>
                </a:solidFill>
              </a:rPr>
              <a:t>10 баллов</a:t>
            </a:r>
          </a:p>
          <a:p>
            <a:pPr lvl="1"/>
            <a:r>
              <a:rPr lang="ru-RU" dirty="0" smtClean="0">
                <a:solidFill>
                  <a:schemeClr val="dk1"/>
                </a:solidFill>
              </a:rPr>
              <a:t>наличие </a:t>
            </a:r>
            <a:r>
              <a:rPr lang="ru-RU" dirty="0">
                <a:solidFill>
                  <a:schemeClr val="dk1"/>
                </a:solidFill>
              </a:rPr>
              <a:t>у </a:t>
            </a:r>
            <a:r>
              <a:rPr lang="ru-RU" dirty="0" smtClean="0">
                <a:solidFill>
                  <a:schemeClr val="dk1"/>
                </a:solidFill>
              </a:rPr>
              <a:t>вуза </a:t>
            </a:r>
            <a:r>
              <a:rPr lang="ru-RU" dirty="0">
                <a:solidFill>
                  <a:schemeClr val="dk1"/>
                </a:solidFill>
              </a:rPr>
              <a:t>основного </a:t>
            </a:r>
            <a:r>
              <a:rPr lang="ru-RU" dirty="0" smtClean="0">
                <a:solidFill>
                  <a:schemeClr val="dk1"/>
                </a:solidFill>
              </a:rPr>
              <a:t>соисполнителя </a:t>
            </a:r>
            <a:r>
              <a:rPr lang="ru-RU" dirty="0">
                <a:solidFill>
                  <a:schemeClr val="dk1"/>
                </a:solidFill>
              </a:rPr>
              <a:t>НИОКТР по проекту из числа государственных научных </a:t>
            </a:r>
            <a:r>
              <a:rPr lang="ru-RU" dirty="0" smtClean="0">
                <a:solidFill>
                  <a:schemeClr val="dk1"/>
                </a:solidFill>
              </a:rPr>
              <a:t>учреждений</a:t>
            </a:r>
          </a:p>
          <a:p>
            <a:pPr lvl="1"/>
            <a:r>
              <a:rPr lang="ru-RU" dirty="0" smtClean="0">
                <a:solidFill>
                  <a:schemeClr val="dk1"/>
                </a:solidFill>
              </a:rPr>
              <a:t>степень </a:t>
            </a:r>
            <a:r>
              <a:rPr lang="ru-RU" dirty="0">
                <a:solidFill>
                  <a:schemeClr val="dk1"/>
                </a:solidFill>
              </a:rPr>
              <a:t>сложности научно-технической задачи, поставленной перед </a:t>
            </a:r>
            <a:r>
              <a:rPr lang="ru-RU" dirty="0" smtClean="0">
                <a:solidFill>
                  <a:schemeClr val="dk1"/>
                </a:solidFill>
              </a:rPr>
              <a:t>соисполнителем НИОКТР </a:t>
            </a:r>
            <a:r>
              <a:rPr lang="ru-RU" dirty="0">
                <a:solidFill>
                  <a:schemeClr val="dk1"/>
                </a:solidFill>
              </a:rPr>
              <a:t>по проекту</a:t>
            </a:r>
            <a:endParaRPr lang="ru-RU" dirty="0"/>
          </a:p>
          <a:p>
            <a:pPr lvl="1"/>
            <a:r>
              <a:rPr lang="ru-RU" dirty="0" smtClean="0">
                <a:solidFill>
                  <a:schemeClr val="dk1"/>
                </a:solidFill>
              </a:rPr>
              <a:t>продолжительность </a:t>
            </a:r>
            <a:r>
              <a:rPr lang="ru-RU" dirty="0">
                <a:solidFill>
                  <a:schemeClr val="dk1"/>
                </a:solidFill>
              </a:rPr>
              <a:t>участия </a:t>
            </a:r>
            <a:r>
              <a:rPr lang="ru-RU" dirty="0" smtClean="0">
                <a:solidFill>
                  <a:schemeClr val="dk1"/>
                </a:solidFill>
              </a:rPr>
              <a:t>соисполнителя в </a:t>
            </a:r>
            <a:r>
              <a:rPr lang="ru-RU" dirty="0">
                <a:solidFill>
                  <a:schemeClr val="dk1"/>
                </a:solidFill>
              </a:rPr>
              <a:t>рамках НИОКТР по </a:t>
            </a:r>
            <a:r>
              <a:rPr lang="ru-RU" dirty="0" smtClean="0">
                <a:solidFill>
                  <a:schemeClr val="dk1"/>
                </a:solidFill>
              </a:rPr>
              <a:t>проекту</a:t>
            </a:r>
          </a:p>
          <a:p>
            <a:pPr lvl="1"/>
            <a:endParaRPr lang="ru-RU" sz="2000" dirty="0" smtClean="0"/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277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Критерии оценки потенциала партнеров и потенциала влияния проекта на развитие научной кооперации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2464308"/>
            <a:ext cx="10058400" cy="4050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1.6</a:t>
            </a:r>
            <a:r>
              <a:rPr lang="ru-RU" dirty="0"/>
              <a:t>. Развитие международного научного сотрудничества: привлечение головным исполнителем НИОКТР в качестве соисполнителей профильных лабораторий ведущих зарубежных университетов </a:t>
            </a:r>
            <a:r>
              <a:rPr lang="ru-RU" dirty="0" smtClean="0"/>
              <a:t>– </a:t>
            </a:r>
            <a:r>
              <a:rPr lang="ru-RU" i="1" dirty="0" smtClean="0">
                <a:solidFill>
                  <a:srgbClr val="FF0000"/>
                </a:solidFill>
              </a:rPr>
              <a:t>5 баллов</a:t>
            </a:r>
          </a:p>
          <a:p>
            <a:pPr lvl="1"/>
            <a:r>
              <a:rPr lang="ru-RU" dirty="0" smtClean="0">
                <a:solidFill>
                  <a:schemeClr val="dk1"/>
                </a:solidFill>
              </a:rPr>
              <a:t>привлечение </a:t>
            </a:r>
            <a:r>
              <a:rPr lang="ru-RU" dirty="0">
                <a:solidFill>
                  <a:schemeClr val="dk1"/>
                </a:solidFill>
              </a:rPr>
              <a:t>в качестве соисполнителя к НИОКТР по проекту профильных лабораторий ведущих зарубежных </a:t>
            </a:r>
            <a:r>
              <a:rPr lang="ru-RU" dirty="0" smtClean="0">
                <a:solidFill>
                  <a:schemeClr val="dk1"/>
                </a:solidFill>
              </a:rPr>
              <a:t>университетов</a:t>
            </a:r>
          </a:p>
          <a:p>
            <a:pPr lvl="1"/>
            <a:r>
              <a:rPr lang="ru-RU" dirty="0" smtClean="0">
                <a:solidFill>
                  <a:schemeClr val="dk1"/>
                </a:solidFill>
              </a:rPr>
              <a:t>степень </a:t>
            </a:r>
            <a:r>
              <a:rPr lang="ru-RU" dirty="0">
                <a:solidFill>
                  <a:schemeClr val="dk1"/>
                </a:solidFill>
              </a:rPr>
              <a:t>сложности научно-технической задачи, поставленной перед зарубежной лабораторией в рамках НИОКТР по проекту</a:t>
            </a:r>
            <a:endParaRPr lang="ru-RU" dirty="0"/>
          </a:p>
          <a:p>
            <a:pPr lvl="1"/>
            <a:r>
              <a:rPr lang="ru-RU" dirty="0" smtClean="0">
                <a:solidFill>
                  <a:schemeClr val="dk1"/>
                </a:solidFill>
              </a:rPr>
              <a:t>продолжительность </a:t>
            </a:r>
            <a:r>
              <a:rPr lang="ru-RU" dirty="0">
                <a:solidFill>
                  <a:schemeClr val="dk1"/>
                </a:solidFill>
              </a:rPr>
              <a:t>участия зарубежной лаборатории в </a:t>
            </a:r>
            <a:r>
              <a:rPr lang="ru-RU" dirty="0" smtClean="0">
                <a:solidFill>
                  <a:schemeClr val="dk1"/>
                </a:solidFill>
              </a:rPr>
              <a:t>проекте</a:t>
            </a:r>
            <a:endParaRPr lang="ru-RU" sz="2000" dirty="0" smtClean="0"/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851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Критерии оценки технического и коммерческого потенциала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2159508"/>
            <a:ext cx="10264902" cy="4050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2.1</a:t>
            </a:r>
            <a:r>
              <a:rPr lang="ru-RU" dirty="0"/>
              <a:t>. Уровень технической новизны и конкурентоспособности разрабатываемой продукции (технологии) и сложности решаемых научно-технических задач </a:t>
            </a:r>
            <a:r>
              <a:rPr lang="ru-RU" dirty="0" smtClean="0"/>
              <a:t>– </a:t>
            </a:r>
            <a:r>
              <a:rPr lang="ru-RU" i="1" dirty="0" smtClean="0">
                <a:solidFill>
                  <a:srgbClr val="FF0000"/>
                </a:solidFill>
              </a:rPr>
              <a:t>15 баллов</a:t>
            </a:r>
          </a:p>
          <a:p>
            <a:pPr lvl="1"/>
            <a:r>
              <a:rPr lang="ru-RU" dirty="0" smtClean="0">
                <a:solidFill>
                  <a:schemeClr val="dk1"/>
                </a:solidFill>
              </a:rPr>
              <a:t>значимость </a:t>
            </a:r>
            <a:r>
              <a:rPr lang="ru-RU" dirty="0">
                <a:solidFill>
                  <a:schemeClr val="dk1"/>
                </a:solidFill>
              </a:rPr>
              <a:t>планируемых НИОКТР по проекту для создания конечной продукции (технологии), предлагаемой к производству (освоению)</a:t>
            </a:r>
          </a:p>
          <a:p>
            <a:pPr lvl="1"/>
            <a:r>
              <a:rPr lang="ru-RU" dirty="0" smtClean="0">
                <a:solidFill>
                  <a:schemeClr val="dk1"/>
                </a:solidFill>
              </a:rPr>
              <a:t>научно-технический </a:t>
            </a:r>
            <a:r>
              <a:rPr lang="ru-RU" dirty="0">
                <a:solidFill>
                  <a:schemeClr val="dk1"/>
                </a:solidFill>
              </a:rPr>
              <a:t>уровень разработок, возлагаемых на исполнителей НИОКТР по проекту</a:t>
            </a:r>
            <a:endParaRPr lang="ru-RU" dirty="0"/>
          </a:p>
          <a:p>
            <a:pPr lvl="1"/>
            <a:r>
              <a:rPr lang="ru-RU" dirty="0" smtClean="0">
                <a:ea typeface="Times New Roman"/>
                <a:cs typeface="Times New Roman"/>
              </a:rPr>
              <a:t>конкурентные </a:t>
            </a:r>
            <a:r>
              <a:rPr lang="ru-RU" dirty="0">
                <a:ea typeface="Times New Roman"/>
                <a:cs typeface="Times New Roman"/>
              </a:rPr>
              <a:t>преимущества предлагаемой продукции (технологии) перед известными отечественными и зарубежными </a:t>
            </a:r>
            <a:r>
              <a:rPr lang="ru-RU" dirty="0" smtClean="0">
                <a:ea typeface="Times New Roman"/>
                <a:cs typeface="Times New Roman"/>
              </a:rPr>
              <a:t>аналогами</a:t>
            </a:r>
            <a:endParaRPr lang="ru-RU" sz="2000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5356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Критерии оценки технического и коммерческого потенциала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2.2. </a:t>
            </a:r>
            <a:r>
              <a:rPr lang="ru-RU" dirty="0"/>
              <a:t>Достижимость заявленных результатов проекта, включая планируемый объем продаж, срок окупаемости</a:t>
            </a:r>
            <a:r>
              <a:rPr lang="ru-RU" dirty="0" smtClean="0"/>
              <a:t> – </a:t>
            </a:r>
            <a:r>
              <a:rPr lang="ru-RU" i="1" dirty="0" smtClean="0">
                <a:solidFill>
                  <a:srgbClr val="FF0000"/>
                </a:solidFill>
              </a:rPr>
              <a:t>15 баллов</a:t>
            </a:r>
          </a:p>
          <a:p>
            <a:pPr lvl="1"/>
            <a:r>
              <a:rPr lang="ru-RU" dirty="0"/>
              <a:t>позиции организации-инициатора проекта на рынке создаваемой продукции (работ, услуг), предлагаемой к </a:t>
            </a:r>
            <a:r>
              <a:rPr lang="ru-RU" dirty="0" smtClean="0"/>
              <a:t>производству</a:t>
            </a:r>
          </a:p>
          <a:p>
            <a:pPr lvl="1"/>
            <a:r>
              <a:rPr lang="ru-RU" dirty="0" smtClean="0"/>
              <a:t>планируемый </a:t>
            </a:r>
            <a:r>
              <a:rPr lang="ru-RU" dirty="0"/>
              <a:t>объем продаж создаваемой продукции (работ, услуг) за пятилетний срок после окончания </a:t>
            </a:r>
            <a:r>
              <a:rPr lang="ru-RU" dirty="0" smtClean="0"/>
              <a:t>проекта</a:t>
            </a:r>
          </a:p>
          <a:p>
            <a:pPr lvl="1"/>
            <a:r>
              <a:rPr lang="ru-RU" dirty="0" smtClean="0"/>
              <a:t>комплексные </a:t>
            </a:r>
            <a:r>
              <a:rPr lang="ru-RU" dirty="0"/>
              <a:t>риски достижения заявленной коммерческой и бюджетной эффективности </a:t>
            </a:r>
            <a:r>
              <a:rPr lang="ru-RU" dirty="0" smtClean="0"/>
              <a:t>проекта</a:t>
            </a:r>
            <a:endParaRPr lang="ru-RU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75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Критерии оценки технического и коммерческого потенциала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975" y="2216658"/>
            <a:ext cx="10566273" cy="4050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2.3. </a:t>
            </a:r>
            <a:r>
              <a:rPr lang="ru-RU" dirty="0"/>
              <a:t>Степень обоснованности заявленных инвестиционных затрат по проекту</a:t>
            </a:r>
            <a:r>
              <a:rPr lang="ru-RU" dirty="0" smtClean="0"/>
              <a:t> – </a:t>
            </a:r>
            <a:r>
              <a:rPr lang="ru-RU" i="1" dirty="0" smtClean="0">
                <a:solidFill>
                  <a:srgbClr val="FF0000"/>
                </a:solidFill>
              </a:rPr>
              <a:t>10 баллов</a:t>
            </a:r>
          </a:p>
          <a:p>
            <a:pPr lvl="1"/>
            <a:r>
              <a:rPr lang="ru-RU" dirty="0" smtClean="0"/>
              <a:t>обоснованность </a:t>
            </a:r>
            <a:r>
              <a:rPr lang="ru-RU" dirty="0"/>
              <a:t>заявленных расходов инициатора проекта на организацию </a:t>
            </a:r>
            <a:r>
              <a:rPr lang="ru-RU" dirty="0" smtClean="0"/>
              <a:t>производства</a:t>
            </a:r>
          </a:p>
          <a:p>
            <a:pPr lvl="1"/>
            <a:r>
              <a:rPr lang="ru-RU" dirty="0" smtClean="0"/>
              <a:t>обоснованность </a:t>
            </a:r>
            <a:r>
              <a:rPr lang="ru-RU" dirty="0"/>
              <a:t>заявленных расходов инициатора проекта на проведение НИОКТР за счет собственных </a:t>
            </a:r>
            <a:r>
              <a:rPr lang="ru-RU" dirty="0" smtClean="0"/>
              <a:t>средств</a:t>
            </a:r>
          </a:p>
          <a:p>
            <a:pPr lvl="1"/>
            <a:r>
              <a:rPr lang="ru-RU" dirty="0" smtClean="0"/>
              <a:t>обоснованность </a:t>
            </a:r>
            <a:r>
              <a:rPr lang="ru-RU" dirty="0"/>
              <a:t>предлагаемой сметы и плана-графика НИОКТР, выполняемых за счет средств </a:t>
            </a:r>
            <a:r>
              <a:rPr lang="ru-RU" dirty="0" smtClean="0"/>
              <a:t>субсидии</a:t>
            </a:r>
          </a:p>
        </p:txBody>
      </p:sp>
    </p:spTree>
    <p:extLst>
      <p:ext uri="{BB962C8B-B14F-4D97-AF65-F5344CB8AC3E}">
        <p14:creationId xmlns:p14="http://schemas.microsoft.com/office/powerpoint/2010/main" val="299579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Критерии оценки технического и коммерческого потенциала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2197608"/>
            <a:ext cx="10058400" cy="4050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2.4</a:t>
            </a:r>
            <a:r>
              <a:rPr lang="ru-RU" dirty="0"/>
              <a:t>. Степень обеспеченности заявленных инвестиционных затрат по проекту источниками внебюджетного финансирования </a:t>
            </a:r>
            <a:r>
              <a:rPr lang="ru-RU" dirty="0" smtClean="0"/>
              <a:t>– </a:t>
            </a:r>
            <a:r>
              <a:rPr lang="ru-RU" i="1" dirty="0" smtClean="0">
                <a:solidFill>
                  <a:srgbClr val="FF0000"/>
                </a:solidFill>
              </a:rPr>
              <a:t>10 баллов</a:t>
            </a:r>
          </a:p>
          <a:p>
            <a:pPr lvl="1"/>
            <a:r>
              <a:rPr lang="ru-RU" dirty="0" smtClean="0"/>
              <a:t>оценка надежности источников </a:t>
            </a:r>
            <a:r>
              <a:rPr lang="ru-RU" dirty="0"/>
              <a:t>внебюджетного финансирования </a:t>
            </a:r>
            <a:r>
              <a:rPr lang="ru-RU" dirty="0" smtClean="0"/>
              <a:t>проекта</a:t>
            </a:r>
          </a:p>
        </p:txBody>
      </p:sp>
    </p:spTree>
    <p:extLst>
      <p:ext uri="{BB962C8B-B14F-4D97-AF65-F5344CB8AC3E}">
        <p14:creationId xmlns:p14="http://schemas.microsoft.com/office/powerpoint/2010/main" val="18530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Типовые ошибки участников конкурса, допущенные при подготовке конкурсных заявок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2445258"/>
            <a:ext cx="10058400" cy="4050792"/>
          </a:xfrm>
        </p:spPr>
        <p:txBody>
          <a:bodyPr/>
          <a:lstStyle/>
          <a:p>
            <a:r>
              <a:rPr lang="ru-RU" dirty="0"/>
              <a:t>Ошибки, допущенные участниками конкурсов, следствием которых </a:t>
            </a:r>
            <a:r>
              <a:rPr lang="ru-RU" dirty="0" smtClean="0"/>
              <a:t>является недопущение </a:t>
            </a:r>
            <a:r>
              <a:rPr lang="ru-RU" dirty="0"/>
              <a:t>участников к </a:t>
            </a:r>
            <a:r>
              <a:rPr lang="ru-RU" dirty="0" smtClean="0"/>
              <a:t>конкурсу</a:t>
            </a:r>
          </a:p>
          <a:p>
            <a:r>
              <a:rPr lang="ru-RU" dirty="0"/>
              <a:t>Ошибки, допущенные участниками конкурсов, значительно снижающие качество поданной заявки</a:t>
            </a:r>
          </a:p>
        </p:txBody>
      </p:sp>
    </p:spTree>
    <p:extLst>
      <p:ext uri="{BB962C8B-B14F-4D97-AF65-F5344CB8AC3E}">
        <p14:creationId xmlns:p14="http://schemas.microsoft.com/office/powerpoint/2010/main" val="9820736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Ошибки, допущенные участниками конкурсов, следствием которых </a:t>
            </a:r>
            <a:r>
              <a:rPr lang="ru-RU" sz="3200" dirty="0" smtClean="0"/>
              <a:t>является </a:t>
            </a:r>
            <a:r>
              <a:rPr lang="ru-RU" sz="3200" dirty="0"/>
              <a:t>недопущение участников к конкурсу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2264282"/>
            <a:ext cx="10058400" cy="4384167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ru-RU" dirty="0" smtClean="0"/>
              <a:t>Несоответствие </a:t>
            </a:r>
            <a:r>
              <a:rPr lang="ru-RU" dirty="0"/>
              <a:t>организации требованиям </a:t>
            </a:r>
            <a:r>
              <a:rPr lang="ru-RU" dirty="0" smtClean="0"/>
              <a:t>мероприятия</a:t>
            </a:r>
          </a:p>
          <a:p>
            <a:pPr lvl="2"/>
            <a:r>
              <a:rPr lang="ru-RU" dirty="0"/>
              <a:t>размер организации не соответствовал масштабу мероприятия, то есть максимальный годовой объем запрашиваемой субсидии превышал 20% среднего объема продаж организации за 3 года, предшествующих году проведения конкурса;</a:t>
            </a:r>
          </a:p>
          <a:p>
            <a:pPr lvl="2"/>
            <a:r>
              <a:rPr lang="ru-RU" dirty="0" smtClean="0"/>
              <a:t>объем </a:t>
            </a:r>
            <a:r>
              <a:rPr lang="ru-RU" dirty="0"/>
              <a:t>собственных средств, привлекаемых для реализации проекта, был меньше объема запрашиваемой субсидии;</a:t>
            </a:r>
          </a:p>
          <a:p>
            <a:pPr lvl="2"/>
            <a:r>
              <a:rPr lang="ru-RU" dirty="0" smtClean="0"/>
              <a:t>объем </a:t>
            </a:r>
            <a:r>
              <a:rPr lang="ru-RU" dirty="0"/>
              <a:t>собственных средств, направляемых на НИОКР, был меньше 20% общего объема собственных средств;</a:t>
            </a:r>
          </a:p>
          <a:p>
            <a:pPr lvl="2"/>
            <a:r>
              <a:rPr lang="ru-RU" dirty="0" smtClean="0"/>
              <a:t>заявки </a:t>
            </a:r>
            <a:r>
              <a:rPr lang="ru-RU" dirty="0"/>
              <a:t>поданы </a:t>
            </a:r>
            <a:r>
              <a:rPr lang="ru-RU" dirty="0" smtClean="0"/>
              <a:t>филиалом.</a:t>
            </a:r>
            <a:endParaRPr lang="ru-RU" dirty="0"/>
          </a:p>
          <a:p>
            <a:pPr marL="514350" indent="-514350">
              <a:buFont typeface="+mj-lt"/>
              <a:buAutoNum type="arabicPeriod" startAt="2"/>
            </a:pPr>
            <a:r>
              <a:rPr lang="ru-RU" dirty="0"/>
              <a:t>Отсутствие прозрачных договоренностей организации и вуза</a:t>
            </a:r>
          </a:p>
          <a:p>
            <a:pPr lvl="2"/>
            <a:r>
              <a:rPr lang="ru-RU" dirty="0"/>
              <a:t>договор между организацией и вузом был на сумму, меньшую объема запрашиваемой субсидии;</a:t>
            </a:r>
          </a:p>
          <a:p>
            <a:pPr lvl="2"/>
            <a:r>
              <a:rPr lang="ru-RU" dirty="0"/>
              <a:t>объем работ, выполняемый вузом самостоятельно, был менее 60% объема субсидии;</a:t>
            </a:r>
          </a:p>
          <a:p>
            <a:pPr lvl="2"/>
            <a:r>
              <a:rPr lang="ru-RU" dirty="0"/>
              <a:t>договор с вузом не представлен;</a:t>
            </a:r>
          </a:p>
          <a:p>
            <a:pPr lvl="2"/>
            <a:r>
              <a:rPr lang="ru-RU" dirty="0"/>
              <a:t>договор с вузом не содержал приложений (Техническое задание, календарный план, смета) или их содержание не соответствовало заявляемому объему работ.</a:t>
            </a:r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3884871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332232"/>
            <a:ext cx="10058400" cy="1609344"/>
          </a:xfrm>
        </p:spPr>
        <p:txBody>
          <a:bodyPr>
            <a:noAutofit/>
          </a:bodyPr>
          <a:lstStyle/>
          <a:p>
            <a:r>
              <a:rPr lang="ru-RU" sz="3200" dirty="0"/>
              <a:t>Ошибки, допущенные участниками конкурсов, следствием которых </a:t>
            </a:r>
            <a:r>
              <a:rPr lang="ru-RU" sz="3200" dirty="0" smtClean="0"/>
              <a:t>является недопущение </a:t>
            </a:r>
            <a:r>
              <a:rPr lang="ru-RU" sz="3200" dirty="0"/>
              <a:t>участников к конкурсу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ru-RU" dirty="0" smtClean="0"/>
              <a:t>Невнимательное </a:t>
            </a:r>
            <a:r>
              <a:rPr lang="ru-RU" dirty="0"/>
              <a:t>прочтение конкурсной документации</a:t>
            </a:r>
          </a:p>
          <a:p>
            <a:pPr lvl="1"/>
            <a:r>
              <a:rPr lang="ru-RU" dirty="0"/>
              <a:t>не подтверждены полномочия лица, подписавшего заявку;</a:t>
            </a:r>
          </a:p>
          <a:p>
            <a:pPr lvl="1"/>
            <a:r>
              <a:rPr lang="ru-RU" dirty="0"/>
              <a:t>не представлены отдельные документы (выписка из ЕГРЮЛ, подтверждение крупной сделки, подтверждение решения уполномоченного органа об открытии проекта и т.д.);</a:t>
            </a:r>
            <a:endParaRPr lang="ru-RU" dirty="0" smtClean="0"/>
          </a:p>
          <a:p>
            <a:pPr lvl="1"/>
            <a:r>
              <a:rPr lang="ru-RU" dirty="0"/>
              <a:t>не представлены сведения об объемах реализации разрабатываемой продукции по окончанию финансирования</a:t>
            </a:r>
            <a:r>
              <a:rPr lang="ru-RU" dirty="0" smtClean="0"/>
              <a:t>;</a:t>
            </a:r>
          </a:p>
          <a:p>
            <a:pPr lvl="1"/>
            <a:r>
              <a:rPr lang="ru-RU" dirty="0"/>
              <a:t>заявки по закрытым </a:t>
            </a:r>
            <a:r>
              <a:rPr lang="ru-RU" dirty="0" smtClean="0"/>
              <a:t>тематикам;</a:t>
            </a:r>
          </a:p>
          <a:p>
            <a:pPr lvl="1"/>
            <a:r>
              <a:rPr lang="ru-RU" dirty="0"/>
              <a:t>запрашиваемый объем субсидии больше максимального</a:t>
            </a:r>
            <a:r>
              <a:rPr lang="ru-RU" dirty="0" smtClean="0"/>
              <a:t>.</a:t>
            </a:r>
            <a:endParaRPr lang="ru-RU" dirty="0"/>
          </a:p>
          <a:p>
            <a:pPr marL="514350" indent="-514350">
              <a:buFont typeface="+mj-lt"/>
              <a:buAutoNum type="arabicPeriod" startAt="4"/>
            </a:pPr>
            <a:r>
              <a:rPr lang="ru-RU" dirty="0"/>
              <a:t>Небрежное отношение к подготовке и оформлению заявок</a:t>
            </a:r>
          </a:p>
          <a:p>
            <a:pPr lvl="1"/>
            <a:r>
              <a:rPr lang="ru-RU" dirty="0"/>
              <a:t>расхождения сведений, указанных в разных формах, например сумм субсидии, сумм внебюджетных средств, стоимости заключенного с вузом договора и т.д.;</a:t>
            </a:r>
          </a:p>
          <a:p>
            <a:pPr lvl="1"/>
            <a:r>
              <a:rPr lang="ru-RU" dirty="0"/>
              <a:t>заявки представлены без подписей, не сшиты, не заверены печатью.</a:t>
            </a:r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8604133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Ошибки, допущенные участниками конкурсов, значительно снижающие качество поданной заявки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Неумение </a:t>
            </a:r>
            <a:r>
              <a:rPr lang="ru-RU" dirty="0"/>
              <a:t>формулировать тему проекта, его цель.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Отсутствие </a:t>
            </a:r>
            <a:r>
              <a:rPr lang="ru-RU" dirty="0"/>
              <a:t>понимания всего комплекса работ по проекту. Отсутствие понимания сути кооперации у организации-участника конкурса </a:t>
            </a:r>
            <a:r>
              <a:rPr lang="ru-RU" dirty="0" smtClean="0"/>
              <a:t>и вуза.  </a:t>
            </a:r>
            <a:endParaRPr lang="ru-RU" dirty="0"/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При </a:t>
            </a:r>
            <a:r>
              <a:rPr lang="ru-RU" dirty="0"/>
              <a:t>составлении плана-графика работ:</a:t>
            </a:r>
          </a:p>
          <a:p>
            <a:pPr lvl="1"/>
            <a:r>
              <a:rPr lang="ru-RU" dirty="0" smtClean="0"/>
              <a:t>отсутствие </a:t>
            </a:r>
            <a:r>
              <a:rPr lang="ru-RU" dirty="0"/>
              <a:t>четкого понимания отнесения той или иной работы к НИОКР или к организации производства,</a:t>
            </a:r>
          </a:p>
          <a:p>
            <a:pPr lvl="1"/>
            <a:r>
              <a:rPr lang="ru-RU" dirty="0" smtClean="0"/>
              <a:t>отсутствие </a:t>
            </a:r>
            <a:r>
              <a:rPr lang="ru-RU" dirty="0"/>
              <a:t>понимания </a:t>
            </a:r>
            <a:r>
              <a:rPr lang="ru-RU" dirty="0" err="1"/>
              <a:t>этапности</a:t>
            </a:r>
            <a:r>
              <a:rPr lang="ru-RU" dirty="0"/>
              <a:t> НИОКР, </a:t>
            </a:r>
          </a:p>
          <a:p>
            <a:pPr lvl="1"/>
            <a:r>
              <a:rPr lang="ru-RU" dirty="0" smtClean="0"/>
              <a:t>недостаточное </a:t>
            </a:r>
            <a:r>
              <a:rPr lang="ru-RU" dirty="0"/>
              <a:t>внимание организации производства, </a:t>
            </a:r>
          </a:p>
          <a:p>
            <a:pPr lvl="1"/>
            <a:r>
              <a:rPr lang="ru-RU" dirty="0" smtClean="0"/>
              <a:t>нечеткое </a:t>
            </a:r>
            <a:r>
              <a:rPr lang="ru-RU" dirty="0"/>
              <a:t>определение временных затрат,</a:t>
            </a:r>
          </a:p>
          <a:p>
            <a:pPr lvl="1"/>
            <a:r>
              <a:rPr lang="ru-RU" dirty="0" smtClean="0"/>
              <a:t>неправильное </a:t>
            </a:r>
            <a:r>
              <a:rPr lang="ru-RU" dirty="0"/>
              <a:t>распределение денежных средств.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Отсутствие </a:t>
            </a:r>
            <a:r>
              <a:rPr lang="ru-RU" dirty="0"/>
              <a:t>обоснования (или недостаточное/некорректное обоснование) выбора источников собственных средств и направлений их расходования.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Необдуманные </a:t>
            </a:r>
            <a:r>
              <a:rPr lang="ru-RU" dirty="0"/>
              <a:t>(без учета своих сил и реальных возможностей) обязательства по индикаторам и </a:t>
            </a:r>
            <a:r>
              <a:rPr lang="ru-RU" dirty="0" smtClean="0"/>
              <a:t>показателям проекта.</a:t>
            </a:r>
            <a:endParaRPr lang="ru-RU" dirty="0"/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530887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15609004"/>
              </p:ext>
            </p:extLst>
          </p:nvPr>
        </p:nvGraphicFramePr>
        <p:xfrm>
          <a:off x="2045551" y="2088902"/>
          <a:ext cx="2538282" cy="37385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18716856"/>
              </p:ext>
            </p:extLst>
          </p:nvPr>
        </p:nvGraphicFramePr>
        <p:xfrm>
          <a:off x="8222703" y="1988840"/>
          <a:ext cx="2334425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>
            <p:extLst/>
          </p:nvPr>
        </p:nvGraphicFramePr>
        <p:xfrm>
          <a:off x="4943873" y="2359247"/>
          <a:ext cx="3227473" cy="258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/>
          </p:nvPr>
        </p:nvGraphicFramePr>
        <p:xfrm>
          <a:off x="4799856" y="4455864"/>
          <a:ext cx="3774788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Стрелка вправо 14"/>
          <p:cNvSpPr/>
          <p:nvPr/>
        </p:nvSpPr>
        <p:spPr>
          <a:xfrm rot="5400000">
            <a:off x="6356177" y="4555728"/>
            <a:ext cx="452388" cy="252663"/>
          </a:xfrm>
          <a:prstGeom prst="rightArrow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2495600" y="1309033"/>
            <a:ext cx="1656184" cy="357061"/>
          </a:xfrm>
          <a:prstGeom prst="rect">
            <a:avLst/>
          </a:prstGeom>
          <a:ln w="12700">
            <a:solidFill>
              <a:schemeClr val="accent1">
                <a:shade val="50000"/>
              </a:schemeClr>
            </a:solidFill>
          </a:ln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600" b="1" dirty="0">
                <a:solidFill>
                  <a:srgbClr val="C00000"/>
                </a:solidFill>
                <a:latin typeface="+mn-lt"/>
                <a:cs typeface="Times New Roman" panose="02020603050405020304" pitchFamily="18" charset="0"/>
              </a:rPr>
              <a:t>2</a:t>
            </a:r>
            <a:r>
              <a:rPr lang="en-US" sz="2600" b="1" dirty="0">
                <a:solidFill>
                  <a:srgbClr val="C00000"/>
                </a:solidFill>
                <a:latin typeface="+mn-lt"/>
                <a:cs typeface="Times New Roman" panose="02020603050405020304" pitchFamily="18" charset="0"/>
              </a:rPr>
              <a:t>38 </a:t>
            </a:r>
            <a:r>
              <a:rPr lang="ru-RU" sz="2600" b="1" dirty="0">
                <a:solidFill>
                  <a:srgbClr val="353A97"/>
                </a:solidFill>
                <a:latin typeface="+mn-lt"/>
                <a:cs typeface="Times New Roman" panose="02020603050405020304" pitchFamily="18" charset="0"/>
              </a:rPr>
              <a:t>проектов</a:t>
            </a:r>
            <a:endParaRPr lang="ru-RU" sz="2600" b="1" dirty="0">
              <a:solidFill>
                <a:srgbClr val="353A97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4583833" y="1202662"/>
            <a:ext cx="6005683" cy="593187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>
                <a:solidFill>
                  <a:srgbClr val="C00000"/>
                </a:solidFill>
                <a:latin typeface="+mn-lt"/>
                <a:cs typeface="Times New Roman" panose="02020603050405020304" pitchFamily="18" charset="0"/>
              </a:rPr>
              <a:t>1</a:t>
            </a:r>
            <a:r>
              <a:rPr lang="en-US" sz="2000" b="1" dirty="0">
                <a:solidFill>
                  <a:srgbClr val="C00000"/>
                </a:solidFill>
                <a:latin typeface="+mn-lt"/>
                <a:cs typeface="Times New Roman" panose="02020603050405020304" pitchFamily="18" charset="0"/>
              </a:rPr>
              <a:t>96</a:t>
            </a:r>
            <a:r>
              <a:rPr lang="ru-RU" sz="2000" b="1" dirty="0">
                <a:solidFill>
                  <a:srgbClr val="C00000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353A97"/>
                </a:solidFill>
                <a:latin typeface="+mn-lt"/>
                <a:cs typeface="Times New Roman" panose="02020603050405020304" pitchFamily="18" charset="0"/>
              </a:rPr>
              <a:t>предприятий, </a:t>
            </a:r>
            <a:r>
              <a:rPr lang="en-US" sz="2000" b="1" dirty="0">
                <a:solidFill>
                  <a:srgbClr val="C00000"/>
                </a:solidFill>
                <a:latin typeface="+mn-lt"/>
                <a:cs typeface="Times New Roman" panose="02020603050405020304" pitchFamily="18" charset="0"/>
              </a:rPr>
              <a:t>9</a:t>
            </a:r>
            <a:r>
              <a:rPr lang="ru-RU" sz="2000" b="1" dirty="0">
                <a:solidFill>
                  <a:srgbClr val="C00000"/>
                </a:solidFill>
                <a:latin typeface="+mn-lt"/>
                <a:cs typeface="Times New Roman" panose="02020603050405020304" pitchFamily="18" charset="0"/>
              </a:rPr>
              <a:t>7</a:t>
            </a:r>
            <a:r>
              <a:rPr lang="ru-RU" sz="2000" b="1" dirty="0">
                <a:solidFill>
                  <a:srgbClr val="353A97"/>
                </a:solidFill>
                <a:latin typeface="+mn-lt"/>
                <a:cs typeface="Times New Roman" panose="02020603050405020304" pitchFamily="18" charset="0"/>
              </a:rPr>
              <a:t> вузов и </a:t>
            </a:r>
            <a:r>
              <a:rPr lang="en-US" sz="2000" b="1" dirty="0">
                <a:solidFill>
                  <a:srgbClr val="C00000"/>
                </a:solidFill>
                <a:latin typeface="+mn-lt"/>
                <a:cs typeface="Times New Roman" panose="02020603050405020304" pitchFamily="18" charset="0"/>
              </a:rPr>
              <a:t>5</a:t>
            </a:r>
            <a:r>
              <a:rPr lang="ru-RU" sz="2000" b="1" dirty="0">
                <a:solidFill>
                  <a:srgbClr val="353A97"/>
                </a:solidFill>
                <a:latin typeface="+mn-lt"/>
                <a:cs typeface="Times New Roman" panose="02020603050405020304" pitchFamily="18" charset="0"/>
              </a:rPr>
              <a:t> научных учреждений</a:t>
            </a:r>
            <a:endParaRPr lang="ru-RU" sz="2000" b="1" dirty="0">
              <a:solidFill>
                <a:srgbClr val="353A97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9" name="Стрелка вправо 18"/>
          <p:cNvSpPr/>
          <p:nvPr/>
        </p:nvSpPr>
        <p:spPr>
          <a:xfrm>
            <a:off x="4172534" y="1329209"/>
            <a:ext cx="339291" cy="336884"/>
          </a:xfrm>
          <a:prstGeom prst="rightArrow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365597" y="2000322"/>
            <a:ext cx="24335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solidFill>
                  <a:schemeClr val="tx2">
                    <a:lumMod val="75000"/>
                  </a:schemeClr>
                </a:solidFill>
                <a:cs typeface="Times New Roman" panose="02020603050405020304" pitchFamily="18" charset="0"/>
              </a:rPr>
              <a:t>До конца 2016 года</a:t>
            </a:r>
            <a:endParaRPr lang="ru-RU" sz="2000" dirty="0">
              <a:solidFill>
                <a:schemeClr val="tx2">
                  <a:lumMod val="75000"/>
                </a:schemeClr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64030" y="515981"/>
            <a:ext cx="68216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353A97"/>
                </a:solidFill>
              </a:rPr>
              <a:t>В 2010-2014 гг. были проведены конкурсы по 5 очередям.</a:t>
            </a:r>
          </a:p>
          <a:p>
            <a:r>
              <a:rPr lang="ru-RU" b="1" dirty="0">
                <a:solidFill>
                  <a:srgbClr val="353A97"/>
                </a:solidFill>
              </a:rPr>
              <a:t>Было подано </a:t>
            </a:r>
            <a:r>
              <a:rPr lang="ru-RU" b="1" dirty="0">
                <a:solidFill>
                  <a:srgbClr val="C00000"/>
                </a:solidFill>
              </a:rPr>
              <a:t>1495</a:t>
            </a:r>
            <a:r>
              <a:rPr lang="ru-RU" b="1" dirty="0">
                <a:solidFill>
                  <a:srgbClr val="353A97"/>
                </a:solidFill>
              </a:rPr>
              <a:t> заявок;   конкурс </a:t>
            </a:r>
            <a:r>
              <a:rPr lang="ru-RU" b="1" dirty="0">
                <a:solidFill>
                  <a:srgbClr val="C00000"/>
                </a:solidFill>
              </a:rPr>
              <a:t>6,5:1</a:t>
            </a:r>
            <a:r>
              <a:rPr lang="ru-RU" b="1" dirty="0">
                <a:solidFill>
                  <a:srgbClr val="353A97"/>
                </a:solidFill>
              </a:rPr>
              <a:t>;     поддержано:</a:t>
            </a:r>
          </a:p>
          <a:p>
            <a:endParaRPr lang="ru-RU" b="1" dirty="0">
              <a:solidFill>
                <a:srgbClr val="2B3616"/>
              </a:solidFill>
            </a:endParaRPr>
          </a:p>
          <a:p>
            <a:endParaRPr lang="ru-RU" b="1" dirty="0">
              <a:solidFill>
                <a:srgbClr val="2B3616"/>
              </a:solidFill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524000" y="1"/>
            <a:ext cx="9144000" cy="563563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pPr algn="ctr">
              <a:defRPr/>
            </a:pPr>
            <a:r>
              <a:rPr lang="ru-RU" sz="28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Реализация</a:t>
            </a:r>
            <a:r>
              <a:rPr lang="ru-RU" sz="2800" b="1" dirty="0">
                <a:solidFill>
                  <a:srgbClr val="353A97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Постановления Правительства РФ  218</a:t>
            </a:r>
            <a:endParaRPr lang="ru-RU" sz="28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7841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право 3"/>
          <p:cNvSpPr/>
          <p:nvPr/>
        </p:nvSpPr>
        <p:spPr>
          <a:xfrm>
            <a:off x="3568819" y="2150444"/>
            <a:ext cx="1435183" cy="195072"/>
          </a:xfrm>
          <a:prstGeom prst="rightArrow">
            <a:avLst/>
          </a:prstGeom>
          <a:solidFill>
            <a:srgbClr val="0070C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65166" y="1336523"/>
            <a:ext cx="17703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prstClr val="black"/>
                </a:solidFill>
                <a:latin typeface="Calibri" panose="020F0502020204030204"/>
              </a:rPr>
              <a:t>Договор о предоставлении субсидии  </a:t>
            </a:r>
            <a:endParaRPr lang="ru-RU" sz="16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063968" y="1915642"/>
            <a:ext cx="1792224" cy="833056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63490" y="2119131"/>
            <a:ext cx="16285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prstClr val="black"/>
                </a:solidFill>
                <a:latin typeface="Calibri" panose="020F0502020204030204"/>
              </a:rPr>
              <a:t>ОАО «СЭГЗ»</a:t>
            </a:r>
            <a:endParaRPr lang="ru-RU" sz="2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35447" y="1927216"/>
            <a:ext cx="1792224" cy="833056"/>
          </a:xfrm>
          <a:prstGeom prst="roundRect">
            <a:avLst/>
          </a:prstGeom>
          <a:solidFill>
            <a:srgbClr val="FFC000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35448" y="2132115"/>
            <a:ext cx="1792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err="1">
                <a:solidFill>
                  <a:prstClr val="black"/>
                </a:solidFill>
                <a:latin typeface="Calibri" panose="020F0502020204030204"/>
              </a:rPr>
              <a:t>Минобрнауки</a:t>
            </a:r>
            <a:endParaRPr lang="ru-RU" sz="2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5400000">
            <a:off x="5440809" y="3121665"/>
            <a:ext cx="944656" cy="198723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72198" y="3693352"/>
            <a:ext cx="3871355" cy="56015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27672" y="3773374"/>
            <a:ext cx="5153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prstClr val="black"/>
                </a:solidFill>
                <a:latin typeface="Calibri" panose="020F0502020204030204"/>
              </a:rPr>
              <a:t>ИжГТУ имени М.Т. Калашникова</a:t>
            </a:r>
            <a:endParaRPr lang="ru-RU" sz="2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03742" y="2997606"/>
            <a:ext cx="30792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prstClr val="black"/>
                </a:solidFill>
                <a:latin typeface="Calibri" panose="020F0502020204030204"/>
              </a:rPr>
              <a:t>Договор на проведение </a:t>
            </a:r>
          </a:p>
          <a:p>
            <a:pPr algn="ctr"/>
            <a:r>
              <a:rPr lang="ru-RU" sz="1600" dirty="0">
                <a:solidFill>
                  <a:prstClr val="black"/>
                </a:solidFill>
                <a:latin typeface="Calibri" panose="020F0502020204030204"/>
              </a:rPr>
              <a:t>НИОКТР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277955" y="5679950"/>
            <a:ext cx="3468340" cy="746977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74079" y="5865795"/>
            <a:ext cx="3118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prstClr val="black"/>
                </a:solidFill>
                <a:latin typeface="Calibri" panose="020F0502020204030204"/>
              </a:rPr>
              <a:t>Институт механики </a:t>
            </a:r>
            <a:r>
              <a:rPr lang="ru-RU" b="1" dirty="0" err="1">
                <a:solidFill>
                  <a:prstClr val="black"/>
                </a:solidFill>
                <a:latin typeface="Calibri" panose="020F0502020204030204"/>
              </a:rPr>
              <a:t>УрО</a:t>
            </a:r>
            <a:r>
              <a:rPr lang="ru-RU" b="1" dirty="0">
                <a:solidFill>
                  <a:prstClr val="black"/>
                </a:solidFill>
                <a:latin typeface="Calibri" panose="020F0502020204030204"/>
              </a:rPr>
              <a:t> РАН</a:t>
            </a:r>
            <a:endParaRPr lang="ru-RU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049753" y="5309354"/>
            <a:ext cx="1858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prstClr val="black"/>
                </a:solidFill>
                <a:latin typeface="Calibri" panose="020F0502020204030204"/>
              </a:rPr>
              <a:t>Соисполнитель</a:t>
            </a:r>
            <a:endParaRPr lang="ru-RU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9" name="Стрелка вправо 18"/>
          <p:cNvSpPr/>
          <p:nvPr/>
        </p:nvSpPr>
        <p:spPr>
          <a:xfrm rot="5400000">
            <a:off x="5393121" y="4783397"/>
            <a:ext cx="1074380" cy="16537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8404716" y="1933138"/>
            <a:ext cx="2085154" cy="2840743"/>
          </a:xfrm>
          <a:prstGeom prst="roundRect">
            <a:avLst/>
          </a:prstGeom>
          <a:solidFill>
            <a:srgbClr val="ED7D31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435440" y="1966051"/>
            <a:ext cx="2232560" cy="283154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prstClr val="black"/>
                </a:solidFill>
                <a:latin typeface="Calibri" panose="020F0502020204030204"/>
              </a:rPr>
              <a:t>Потребители продукции:</a:t>
            </a:r>
          </a:p>
          <a:p>
            <a:r>
              <a:rPr lang="ru-RU" sz="2000" dirty="0">
                <a:solidFill>
                  <a:prstClr val="black"/>
                </a:solidFill>
                <a:latin typeface="Calibri" panose="020F0502020204030204"/>
              </a:rPr>
              <a:t>- </a:t>
            </a:r>
            <a:r>
              <a:rPr lang="ru-RU" sz="1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промышленные предприятия УР и РФ;</a:t>
            </a:r>
          </a:p>
          <a:p>
            <a:pPr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Росатом</a:t>
            </a:r>
            <a:r>
              <a:rPr lang="ru-RU" sz="1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логистические центры;</a:t>
            </a:r>
          </a:p>
          <a:p>
            <a:pPr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аэропорты;</a:t>
            </a:r>
          </a:p>
          <a:p>
            <a:pPr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предприятия ЖКХ;</a:t>
            </a:r>
          </a:p>
          <a:p>
            <a:pPr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курортные зоны РФ</a:t>
            </a:r>
          </a:p>
          <a:p>
            <a:pPr>
              <a:buFontTx/>
              <a:buChar char="-"/>
            </a:pP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2" name="Стрелка вправо 21"/>
          <p:cNvSpPr/>
          <p:nvPr/>
        </p:nvSpPr>
        <p:spPr>
          <a:xfrm flipH="1">
            <a:off x="6919509" y="2216845"/>
            <a:ext cx="1435183" cy="195072"/>
          </a:xfrm>
          <a:prstGeom prst="rightArrow">
            <a:avLst/>
          </a:prstGeom>
          <a:solidFill>
            <a:srgbClr val="0070C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18514" y="1507136"/>
            <a:ext cx="2113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prstClr val="black"/>
                </a:solidFill>
                <a:latin typeface="Calibri" panose="020F0502020204030204"/>
              </a:rPr>
              <a:t>Заинтересованность в новой продукции</a:t>
            </a:r>
            <a:endParaRPr lang="ru-RU" sz="16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023832" y="4601048"/>
            <a:ext cx="22727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>
                <a:solidFill>
                  <a:prstClr val="black"/>
                </a:solidFill>
                <a:latin typeface="Calibri" panose="020F0502020204030204"/>
              </a:rPr>
              <a:t>Договор на </a:t>
            </a:r>
            <a:r>
              <a:rPr lang="ru-RU" sz="1600" dirty="0">
                <a:solidFill>
                  <a:prstClr val="black"/>
                </a:solidFill>
                <a:latin typeface="Calibri" panose="020F0502020204030204"/>
              </a:rPr>
              <a:t>проведение</a:t>
            </a:r>
          </a:p>
          <a:p>
            <a:pPr algn="ctr"/>
            <a:r>
              <a:rPr lang="ru-RU" sz="16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1600" dirty="0">
                <a:solidFill>
                  <a:prstClr val="black"/>
                </a:solidFill>
                <a:latin typeface="Calibri" panose="020F0502020204030204"/>
              </a:rPr>
              <a:t>НИОКТР</a:t>
            </a:r>
          </a:p>
        </p:txBody>
      </p:sp>
      <p:sp>
        <p:nvSpPr>
          <p:cNvPr id="25" name="Стрелка влево 24"/>
          <p:cNvSpPr/>
          <p:nvPr/>
        </p:nvSpPr>
        <p:spPr>
          <a:xfrm>
            <a:off x="3585204" y="2363531"/>
            <a:ext cx="1402410" cy="16869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3527672" y="2533873"/>
            <a:ext cx="18790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Информация о </a:t>
            </a:r>
          </a:p>
          <a:p>
            <a:r>
              <a:rPr lang="ru-RU" sz="1400" dirty="0"/>
              <a:t>реализации проекта</a:t>
            </a:r>
            <a:endParaRPr lang="ru-RU" sz="1400" dirty="0"/>
          </a:p>
        </p:txBody>
      </p:sp>
      <p:sp>
        <p:nvSpPr>
          <p:cNvPr id="27" name="Стрелка вправо 26"/>
          <p:cNvSpPr/>
          <p:nvPr/>
        </p:nvSpPr>
        <p:spPr>
          <a:xfrm rot="16200000" flipV="1">
            <a:off x="5207655" y="3108276"/>
            <a:ext cx="927158" cy="242992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172197" y="4586207"/>
            <a:ext cx="16480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Отчет о выполнении </a:t>
            </a:r>
          </a:p>
          <a:p>
            <a:r>
              <a:rPr lang="ru-RU" sz="1400" dirty="0"/>
              <a:t>договора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362204" y="2973967"/>
            <a:ext cx="11982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Отчет о выполнении </a:t>
            </a:r>
          </a:p>
          <a:p>
            <a:r>
              <a:rPr lang="ru-RU" sz="1400" dirty="0"/>
              <a:t>договора</a:t>
            </a:r>
          </a:p>
        </p:txBody>
      </p:sp>
      <p:sp>
        <p:nvSpPr>
          <p:cNvPr id="30" name="Стрелка вправо 29"/>
          <p:cNvSpPr/>
          <p:nvPr/>
        </p:nvSpPr>
        <p:spPr>
          <a:xfrm rot="16200000" flipV="1">
            <a:off x="5172855" y="4758891"/>
            <a:ext cx="1074380" cy="16537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ru-RU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844634" y="510639"/>
            <a:ext cx="85858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353A97"/>
                </a:solidFill>
              </a:rPr>
              <a:t>Проект «Разработка и создание высокотехнологичного производства унифицированной машины технологического электротранспорта»</a:t>
            </a:r>
          </a:p>
          <a:p>
            <a:pPr algn="ctr"/>
            <a:r>
              <a:rPr lang="ru-RU" dirty="0">
                <a:solidFill>
                  <a:srgbClr val="353A97"/>
                </a:solidFill>
              </a:rPr>
              <a:t>шифр 2015-218-06-004</a:t>
            </a:r>
            <a:endParaRPr lang="ru-RU" dirty="0">
              <a:solidFill>
                <a:srgbClr val="353A97"/>
              </a:solidFill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1678381" y="3111336"/>
            <a:ext cx="2422565" cy="308758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ru-RU" sz="1400" b="1" dirty="0">
                <a:solidFill>
                  <a:srgbClr val="353A97"/>
                </a:solidFill>
                <a:latin typeface="Arial" pitchFamily="34" charset="0"/>
                <a:cs typeface="Arial" pitchFamily="34" charset="0"/>
              </a:rPr>
              <a:t>Региональная кооперация:</a:t>
            </a:r>
          </a:p>
          <a:p>
            <a:r>
              <a:rPr lang="ru-RU" sz="1400" dirty="0">
                <a:solidFill>
                  <a:srgbClr val="353A97"/>
                </a:solidFill>
                <a:latin typeface="Arial" pitchFamily="34" charset="0"/>
                <a:cs typeface="Arial" pitchFamily="34" charset="0"/>
              </a:rPr>
              <a:t>Инициатор проекта </a:t>
            </a:r>
            <a:r>
              <a:rPr lang="ru-RU" sz="1400" b="1" dirty="0">
                <a:solidFill>
                  <a:srgbClr val="353A97"/>
                </a:solidFill>
                <a:latin typeface="Arial" pitchFamily="34" charset="0"/>
                <a:cs typeface="Arial" pitchFamily="34" charset="0"/>
              </a:rPr>
              <a:t>ОАО «СЭГЗ»;</a:t>
            </a:r>
          </a:p>
          <a:p>
            <a:r>
              <a:rPr lang="ru-RU" sz="1400" dirty="0">
                <a:solidFill>
                  <a:srgbClr val="353A97"/>
                </a:solidFill>
                <a:latin typeface="Arial" pitchFamily="34" charset="0"/>
                <a:cs typeface="Arial" pitchFamily="34" charset="0"/>
              </a:rPr>
              <a:t>Головной исполнитель  </a:t>
            </a:r>
            <a:r>
              <a:rPr lang="ru-RU" sz="1400" b="1" dirty="0">
                <a:solidFill>
                  <a:srgbClr val="353A97"/>
                </a:solidFill>
                <a:latin typeface="Arial" pitchFamily="34" charset="0"/>
                <a:cs typeface="Arial" pitchFamily="34" charset="0"/>
              </a:rPr>
              <a:t>ИжГТУ имени М.Т. Калашникова</a:t>
            </a:r>
          </a:p>
          <a:p>
            <a:r>
              <a:rPr lang="ru-RU" sz="1400" dirty="0">
                <a:solidFill>
                  <a:srgbClr val="353A97"/>
                </a:solidFill>
                <a:latin typeface="Arial" pitchFamily="34" charset="0"/>
                <a:cs typeface="Arial" pitchFamily="34" charset="0"/>
              </a:rPr>
              <a:t>Соисполнитель</a:t>
            </a:r>
          </a:p>
          <a:p>
            <a:r>
              <a:rPr lang="ru-RU" sz="1400" b="1" dirty="0">
                <a:solidFill>
                  <a:srgbClr val="353A97"/>
                </a:solidFill>
                <a:latin typeface="Arial" pitchFamily="34" charset="0"/>
                <a:cs typeface="Arial" pitchFamily="34" charset="0"/>
              </a:rPr>
              <a:t>Институт механики </a:t>
            </a:r>
            <a:r>
              <a:rPr lang="ru-RU" sz="1400" b="1" dirty="0" err="1">
                <a:solidFill>
                  <a:srgbClr val="353A97"/>
                </a:solidFill>
                <a:latin typeface="Arial" pitchFamily="34" charset="0"/>
                <a:cs typeface="Arial" pitchFamily="34" charset="0"/>
              </a:rPr>
              <a:t>УрО</a:t>
            </a:r>
            <a:r>
              <a:rPr lang="ru-RU" sz="1400" b="1" dirty="0">
                <a:solidFill>
                  <a:srgbClr val="353A97"/>
                </a:solidFill>
                <a:latin typeface="Arial" pitchFamily="34" charset="0"/>
                <a:cs typeface="Arial" pitchFamily="34" charset="0"/>
              </a:rPr>
              <a:t> РАН</a:t>
            </a:r>
          </a:p>
          <a:p>
            <a:r>
              <a:rPr lang="ru-RU" sz="1400" dirty="0">
                <a:solidFill>
                  <a:srgbClr val="353A97"/>
                </a:solidFill>
                <a:latin typeface="Arial" pitchFamily="34" charset="0"/>
                <a:cs typeface="Arial" pitchFamily="34" charset="0"/>
              </a:rPr>
              <a:t>Поставщик компонентов</a:t>
            </a:r>
          </a:p>
          <a:p>
            <a:r>
              <a:rPr lang="ru-RU" sz="1400" b="1" dirty="0">
                <a:solidFill>
                  <a:srgbClr val="353A97"/>
                </a:solidFill>
                <a:latin typeface="Arial" pitchFamily="34" charset="0"/>
                <a:cs typeface="Arial" pitchFamily="34" charset="0"/>
              </a:rPr>
              <a:t>ОАО «Элеконд»</a:t>
            </a:r>
            <a:r>
              <a:rPr lang="ru-RU" sz="1400" dirty="0">
                <a:solidFill>
                  <a:srgbClr val="353A97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400" dirty="0">
              <a:solidFill>
                <a:srgbClr val="353A97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Заголовок 1"/>
          <p:cNvSpPr txBox="1">
            <a:spLocks/>
          </p:cNvSpPr>
          <p:nvPr/>
        </p:nvSpPr>
        <p:spPr>
          <a:xfrm>
            <a:off x="1524000" y="1"/>
            <a:ext cx="9144000" cy="56356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/>
          <a:lstStyle/>
          <a:p>
            <a:pPr algn="ctr">
              <a:defRPr/>
            </a:pPr>
            <a:r>
              <a:rPr lang="ru-RU" sz="28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Реализация</a:t>
            </a:r>
            <a:r>
              <a:rPr lang="ru-RU" sz="2800" b="1" dirty="0">
                <a:solidFill>
                  <a:srgbClr val="353A97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Постановления Правительства РФ  218</a:t>
            </a:r>
            <a:endParaRPr lang="ru-RU" sz="28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7769" t="10280" r="7879" b="7872"/>
          <a:stretch>
            <a:fillRect/>
          </a:stretch>
        </p:blipFill>
        <p:spPr bwMode="auto">
          <a:xfrm>
            <a:off x="7802430" y="4892634"/>
            <a:ext cx="2865570" cy="1965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9679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524000" y="1"/>
            <a:ext cx="9144000" cy="56356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/>
          <a:lstStyle/>
          <a:p>
            <a:pPr algn="ctr">
              <a:defRPr/>
            </a:pPr>
            <a:r>
              <a:rPr lang="ru-RU" sz="28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Реализация</a:t>
            </a:r>
            <a:r>
              <a:rPr lang="ru-RU" sz="2800" b="1" dirty="0">
                <a:solidFill>
                  <a:srgbClr val="353A97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Стратегии инновационного развития УР</a:t>
            </a:r>
            <a:endParaRPr lang="ru-RU" sz="28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1667248" y="1104967"/>
          <a:ext cx="8858249" cy="53496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668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4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44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150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1242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174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</a:t>
                      </a:r>
                      <a:r>
                        <a:rPr lang="ru-RU" sz="1200" kern="15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r>
                        <a:rPr lang="ru-RU" sz="1200" kern="1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ru-RU" sz="1200" kern="15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1200" kern="15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проекта</a:t>
                      </a:r>
                      <a:endParaRPr lang="ru-RU" sz="1400" b="0" kern="15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Предприятие-</a:t>
                      </a:r>
                      <a:r>
                        <a:rPr lang="ru-RU" sz="1400" b="0" kern="15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инициатор проекта</a:t>
                      </a:r>
                      <a:endParaRPr lang="ru-RU" sz="1400" b="0" kern="15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Научная организация, вуз</a:t>
                      </a:r>
                      <a:endParaRPr lang="ru-RU" sz="1400" b="0" kern="15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Институт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развития</a:t>
                      </a:r>
                      <a:endParaRPr lang="ru-RU" sz="1400" b="0" kern="150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kern="15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74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kern="15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kern="1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</a:t>
                      </a:r>
                      <a:endParaRPr lang="ru-RU" sz="1300" kern="15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Разработка нового поколения оборудования для нефтяной</a:t>
                      </a:r>
                      <a:r>
                        <a:rPr lang="ru-RU" sz="1400" b="0" kern="1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отрасли</a:t>
                      </a:r>
                      <a:endParaRPr lang="ru-RU" sz="1400" b="0" kern="15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ОАО «</a:t>
                      </a:r>
                      <a:r>
                        <a:rPr lang="ru-RU" sz="1400" b="0" kern="150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Ижнефтемаш</a:t>
                      </a:r>
                      <a:r>
                        <a:rPr lang="ru-RU" sz="1400" b="0" kern="1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»</a:t>
                      </a:r>
                      <a:endParaRPr lang="ru-RU" sz="1400" b="0" kern="15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ИжГТУ имени М.Т. Калашникова</a:t>
                      </a:r>
                      <a:endParaRPr lang="ru-RU" sz="1400" b="0" kern="15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kern="150" dirty="0" smtClean="0">
                        <a:solidFill>
                          <a:srgbClr val="353A97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solidFill>
                            <a:srgbClr val="353A97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ПП 218</a:t>
                      </a:r>
                      <a:endParaRPr lang="ru-RU" sz="1400" b="1" kern="150" dirty="0">
                        <a:solidFill>
                          <a:srgbClr val="353A97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121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kern="15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kern="1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</a:t>
                      </a:r>
                      <a:endParaRPr lang="ru-RU" sz="1300" kern="15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50" dirty="0" smtClean="0">
                          <a:solidFill>
                            <a:srgbClr val="353A97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Разработка технологии производства металлуглеродных нанокомпозитов</a:t>
                      </a:r>
                      <a:endParaRPr lang="ru-RU" sz="1400" b="0" kern="150" dirty="0">
                        <a:solidFill>
                          <a:srgbClr val="353A97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50" dirty="0" smtClean="0">
                          <a:solidFill>
                            <a:srgbClr val="353A97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ОАО «ИЭМЗ «Купол»</a:t>
                      </a:r>
                      <a:endParaRPr lang="ru-RU" sz="1400" b="0" kern="150" dirty="0" smtClean="0">
                        <a:solidFill>
                          <a:srgbClr val="353A97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kern="150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50" dirty="0" smtClean="0">
                          <a:solidFill>
                            <a:srgbClr val="353A97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ИжГТУ имени М.Т. Калашникова,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50" dirty="0" smtClean="0">
                          <a:solidFill>
                            <a:srgbClr val="353A97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ИМ </a:t>
                      </a:r>
                      <a:r>
                        <a:rPr lang="ru-RU" sz="1400" b="0" kern="150" dirty="0" err="1" smtClean="0">
                          <a:solidFill>
                            <a:srgbClr val="353A97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УрО</a:t>
                      </a:r>
                      <a:r>
                        <a:rPr lang="ru-RU" sz="1400" b="0" kern="150" baseline="0" dirty="0" smtClean="0">
                          <a:solidFill>
                            <a:srgbClr val="353A97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РАН</a:t>
                      </a:r>
                      <a:endParaRPr lang="ru-RU" sz="1400" b="0" kern="150" dirty="0">
                        <a:solidFill>
                          <a:srgbClr val="353A97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kern="150" dirty="0" smtClean="0">
                          <a:solidFill>
                            <a:srgbClr val="353A97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ФЦП «Исследования и разработки"</a:t>
                      </a:r>
                      <a:endParaRPr lang="ru-RU" sz="1300" b="1" kern="150" dirty="0" smtClean="0">
                        <a:solidFill>
                          <a:srgbClr val="353A97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kern="150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899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kern="15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kern="1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3</a:t>
                      </a:r>
                      <a:endParaRPr lang="ru-RU" sz="1300" kern="15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Создание</a:t>
                      </a:r>
                      <a:r>
                        <a:rPr lang="ru-RU" sz="1400" b="0" kern="1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производства композитной арматуры нового поколения</a:t>
                      </a:r>
                      <a:endParaRPr lang="ru-RU" sz="1400" b="0" kern="15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ООО «</a:t>
                      </a:r>
                      <a:r>
                        <a:rPr lang="ru-RU" sz="1400" b="0" kern="150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КомАр</a:t>
                      </a:r>
                      <a:r>
                        <a:rPr lang="ru-RU" sz="1400" b="0" kern="1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»</a:t>
                      </a:r>
                      <a:endParaRPr lang="ru-RU" sz="1400" b="0" kern="15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ИжГТУ имени М.Т. Калашникова,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b="0" kern="150" dirty="0" smtClean="0">
                          <a:solidFill>
                            <a:srgbClr val="353A97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ИМ </a:t>
                      </a:r>
                      <a:r>
                        <a:rPr lang="ru-RU" sz="1400" b="0" kern="150" dirty="0" err="1" smtClean="0">
                          <a:solidFill>
                            <a:srgbClr val="353A97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УрО</a:t>
                      </a:r>
                      <a:r>
                        <a:rPr lang="ru-RU" sz="1400" b="0" kern="150" baseline="0" dirty="0" smtClean="0">
                          <a:solidFill>
                            <a:srgbClr val="353A97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РАН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kern="15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kern="150" dirty="0" smtClean="0">
                        <a:solidFill>
                          <a:srgbClr val="353A97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50" dirty="0" smtClean="0">
                          <a:solidFill>
                            <a:srgbClr val="353A97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ПП 218</a:t>
                      </a:r>
                    </a:p>
                  </a:txBody>
                  <a:tcPr marL="47862" marR="47862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591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kern="15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kern="1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kern="15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Разработка</a:t>
                      </a:r>
                      <a:r>
                        <a:rPr lang="ru-RU" sz="1400" b="0" baseline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нового поколения металлообрабатывающего оборудования</a:t>
                      </a:r>
                      <a:endParaRPr lang="ru-RU" sz="1400" b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rgbClr val="353A97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ООО «</a:t>
                      </a:r>
                      <a:r>
                        <a:rPr lang="ru-RU" sz="1400" b="0" dirty="0" err="1" smtClean="0">
                          <a:solidFill>
                            <a:srgbClr val="353A97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КАМ-Инжиниринг</a:t>
                      </a:r>
                      <a:r>
                        <a:rPr lang="ru-RU" sz="1400" b="0" dirty="0" smtClean="0">
                          <a:solidFill>
                            <a:srgbClr val="353A97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»</a:t>
                      </a:r>
                      <a:endParaRPr lang="ru-RU" sz="1400" b="0" dirty="0">
                        <a:solidFill>
                          <a:srgbClr val="353A97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ИжГТУ имени М.Т. Калашникова,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ИМ </a:t>
                      </a:r>
                      <a:r>
                        <a:rPr lang="ru-RU" sz="1400" b="0" kern="150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УрО</a:t>
                      </a:r>
                      <a:r>
                        <a:rPr lang="ru-RU" sz="1400" b="0" kern="1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РАН</a:t>
                      </a:r>
                      <a:endParaRPr lang="ru-RU" b="0" dirty="0"/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 algn="ctr"/>
                      <a:endParaRPr lang="ru-RU" b="1" dirty="0" smtClean="0">
                        <a:solidFill>
                          <a:srgbClr val="353A97"/>
                        </a:solidFill>
                      </a:endParaRPr>
                    </a:p>
                    <a:p>
                      <a:pPr algn="ctr"/>
                      <a:r>
                        <a:rPr lang="ru-RU" sz="1600" b="1" dirty="0" smtClean="0">
                          <a:solidFill>
                            <a:srgbClr val="353A97"/>
                          </a:solidFill>
                        </a:rPr>
                        <a:t>ПП 218</a:t>
                      </a:r>
                      <a:endParaRPr lang="ru-RU" sz="1600" b="1" dirty="0">
                        <a:solidFill>
                          <a:srgbClr val="353A97"/>
                        </a:solidFill>
                      </a:endParaRPr>
                    </a:p>
                  </a:txBody>
                  <a:tcPr marL="47862" marR="47862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45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kern="15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kern="1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</a:t>
                      </a:r>
                      <a:endParaRPr lang="ru-RU" sz="1300" kern="15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Разработка комплекса мер по  повышению качества племенного крупного рогатого скота в Удмуртской Республике</a:t>
                      </a:r>
                      <a:endParaRPr lang="ru-RU" sz="1400" b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rgbClr val="353A97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Консорциум базовых племенных хозяйств Удмуртской</a:t>
                      </a:r>
                      <a:r>
                        <a:rPr lang="ru-RU" sz="1400" b="0" baseline="0" dirty="0" smtClean="0">
                          <a:solidFill>
                            <a:srgbClr val="353A97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Республики</a:t>
                      </a:r>
                      <a:endParaRPr lang="ru-RU" sz="1400" b="0" dirty="0">
                        <a:solidFill>
                          <a:srgbClr val="353A97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dirty="0" err="1" smtClean="0">
                          <a:solidFill>
                            <a:srgbClr val="353A97"/>
                          </a:solidFill>
                        </a:rPr>
                        <a:t>ИжГСХА</a:t>
                      </a:r>
                      <a:endParaRPr lang="ru-RU" b="0" dirty="0">
                        <a:solidFill>
                          <a:srgbClr val="353A97"/>
                        </a:solidFill>
                      </a:endParaRPr>
                    </a:p>
                  </a:txBody>
                  <a:tcPr marL="47862" marR="4786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353A97"/>
                          </a:solidFill>
                        </a:rPr>
                        <a:t>В процессе определения</a:t>
                      </a:r>
                      <a:endParaRPr lang="ru-RU" sz="1600" b="1" dirty="0">
                        <a:solidFill>
                          <a:srgbClr val="353A97"/>
                        </a:solidFill>
                      </a:endParaRPr>
                    </a:p>
                  </a:txBody>
                  <a:tcPr marL="47862" marR="47862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082141" y="663523"/>
            <a:ext cx="80870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353A97"/>
                </a:solidFill>
              </a:rPr>
              <a:t>Варианты участия Удмуртской Республики в конкурсах 2016 года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873453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 txBox="1">
            <a:spLocks noChangeArrowheads="1"/>
          </p:cNvSpPr>
          <p:nvPr/>
        </p:nvSpPr>
        <p:spPr bwMode="auto">
          <a:xfrm>
            <a:off x="1508087" y="-142503"/>
            <a:ext cx="9144000" cy="776288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alt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Предложения для реализации дорожной карты  </a:t>
            </a:r>
          </a:p>
          <a:p>
            <a:pPr algn="ctr" eaLnBrk="0" hangingPunct="0"/>
            <a:r>
              <a:rPr lang="ru-RU" alt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Стратегии инновационного развития УР</a:t>
            </a:r>
            <a:endParaRPr lang="ru-RU" altLang="ru-RU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20883" y="650054"/>
            <a:ext cx="8502734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>
                <a:solidFill>
                  <a:schemeClr val="tx2"/>
                </a:solidFill>
              </a:rPr>
              <a:t>П.3.5 ."Концентрация усилий в сфере прикладных исследований </a:t>
            </a:r>
            <a:r>
              <a:rPr lang="ru-RU" sz="1700" dirty="0">
                <a:solidFill>
                  <a:schemeClr val="tx2"/>
                </a:solidFill>
              </a:rPr>
              <a:t>на </a:t>
            </a:r>
            <a:r>
              <a:rPr lang="ru-RU" sz="1700" dirty="0">
                <a:solidFill>
                  <a:schemeClr val="tx2"/>
                </a:solidFill>
              </a:rPr>
              <a:t>приоритетных </a:t>
            </a:r>
            <a:r>
              <a:rPr lang="ru-RU" sz="1700" dirty="0">
                <a:solidFill>
                  <a:schemeClr val="tx2"/>
                </a:solidFill>
              </a:rPr>
              <a:t> направлениях </a:t>
            </a:r>
            <a:r>
              <a:rPr lang="ru-RU" sz="1700" dirty="0">
                <a:solidFill>
                  <a:schemeClr val="tx2"/>
                </a:solidFill>
              </a:rPr>
              <a:t>инновационного и инвестиционного </a:t>
            </a:r>
            <a:r>
              <a:rPr lang="ru-RU" sz="1700" dirty="0">
                <a:solidFill>
                  <a:schemeClr val="tx2"/>
                </a:solidFill>
              </a:rPr>
              <a:t>развития </a:t>
            </a:r>
            <a:r>
              <a:rPr lang="ru-RU" sz="1700" dirty="0">
                <a:solidFill>
                  <a:schemeClr val="tx2"/>
                </a:solidFill>
              </a:rPr>
              <a:t>экономики, </a:t>
            </a:r>
            <a:r>
              <a:rPr lang="ru-RU" sz="1700" dirty="0">
                <a:solidFill>
                  <a:schemeClr val="tx2"/>
                </a:solidFill>
              </a:rPr>
              <a:t>направленных </a:t>
            </a:r>
            <a:r>
              <a:rPr lang="ru-RU" sz="1700" dirty="0">
                <a:solidFill>
                  <a:schemeClr val="tx2"/>
                </a:solidFill>
              </a:rPr>
              <a:t>на решение ключевых проблем в Удмуртской Республике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02131" y="3167949"/>
            <a:ext cx="743395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353A97"/>
                </a:solidFill>
              </a:rPr>
              <a:t>Содержание работ:</a:t>
            </a:r>
          </a:p>
          <a:p>
            <a:r>
              <a:rPr lang="ru-RU" sz="1600" dirty="0"/>
              <a:t>1. Проекты НИОКРТ, инициированные научным сообществом;</a:t>
            </a:r>
          </a:p>
          <a:p>
            <a:r>
              <a:rPr lang="ru-RU" sz="1600" dirty="0"/>
              <a:t>2. Проекты НИОКРТ, инициированные </a:t>
            </a:r>
            <a:r>
              <a:rPr lang="ru-RU" sz="1600" dirty="0" err="1"/>
              <a:t>бизнес-сообществом</a:t>
            </a:r>
            <a:r>
              <a:rPr lang="ru-RU" sz="1600" dirty="0"/>
              <a:t>;</a:t>
            </a:r>
            <a:endParaRPr lang="ru-RU" sz="1600" dirty="0"/>
          </a:p>
        </p:txBody>
      </p:sp>
      <p:sp>
        <p:nvSpPr>
          <p:cNvPr id="4" name="TextBox 3"/>
          <p:cNvSpPr txBox="1"/>
          <p:nvPr/>
        </p:nvSpPr>
        <p:spPr>
          <a:xfrm>
            <a:off x="1681044" y="2398712"/>
            <a:ext cx="898695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353A97"/>
                </a:solidFill>
              </a:rPr>
              <a:t>Направления работ</a:t>
            </a:r>
            <a:r>
              <a:rPr lang="ru-RU" dirty="0">
                <a:solidFill>
                  <a:srgbClr val="353A97"/>
                </a:solidFill>
              </a:rPr>
              <a:t>:</a:t>
            </a:r>
          </a:p>
          <a:p>
            <a:pPr marL="342900" indent="-342900">
              <a:buAutoNum type="arabicPeriod"/>
            </a:pPr>
            <a:r>
              <a:rPr lang="ru-RU" sz="1600" dirty="0"/>
              <a:t>НИОКРТ в интересах высокотехнологичных предприятий Удмуртской Республики</a:t>
            </a:r>
          </a:p>
          <a:p>
            <a:pPr marL="342900" indent="-342900">
              <a:buAutoNum type="arabicPeriod"/>
            </a:pPr>
            <a:r>
              <a:rPr lang="ru-RU" sz="1600" dirty="0"/>
              <a:t>НИОКТР в интересах инновационных предприятий АПК Удмуртской Республики</a:t>
            </a:r>
            <a:endParaRPr lang="ru-RU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1844634" y="1497270"/>
            <a:ext cx="84055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Организовать и реализовать на конкурсной основе субсидирование затрат на НИОКР предприятиям и организациям региона по схеме </a:t>
            </a:r>
          </a:p>
          <a:p>
            <a:r>
              <a:rPr lang="ru-RU" b="1" dirty="0">
                <a:solidFill>
                  <a:srgbClr val="C00000"/>
                </a:solidFill>
              </a:rPr>
              <a:t>ПП 218 в Удмуртской Республике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90256" y="4026456"/>
            <a:ext cx="8744039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353A97"/>
                </a:solidFill>
              </a:rPr>
              <a:t>Параметры реализации:</a:t>
            </a:r>
          </a:p>
          <a:p>
            <a:r>
              <a:rPr lang="ru-RU" sz="1600" dirty="0"/>
              <a:t>Объем </a:t>
            </a:r>
            <a:r>
              <a:rPr lang="ru-RU" sz="1600" dirty="0"/>
              <a:t>проекта: 	     </a:t>
            </a:r>
            <a:r>
              <a:rPr lang="ru-RU" sz="1600" b="1" dirty="0">
                <a:solidFill>
                  <a:srgbClr val="353A97"/>
                </a:solidFill>
              </a:rPr>
              <a:t>до 20 млн. руб.  в год</a:t>
            </a:r>
            <a:r>
              <a:rPr lang="ru-RU" sz="1600" dirty="0"/>
              <a:t>;</a:t>
            </a:r>
          </a:p>
          <a:p>
            <a:r>
              <a:rPr lang="ru-RU" sz="1600" dirty="0" err="1"/>
              <a:t>Софинасирование</a:t>
            </a:r>
            <a:r>
              <a:rPr lang="ru-RU" sz="1600" dirty="0"/>
              <a:t> со стороны бизнеса: </a:t>
            </a:r>
            <a:r>
              <a:rPr lang="ru-RU" sz="1600" dirty="0"/>
              <a:t>	     </a:t>
            </a:r>
            <a:r>
              <a:rPr lang="ru-RU" sz="1600" b="1" dirty="0">
                <a:solidFill>
                  <a:srgbClr val="353A97"/>
                </a:solidFill>
              </a:rPr>
              <a:t>100%; </a:t>
            </a:r>
            <a:r>
              <a:rPr lang="ru-RU" sz="1600" dirty="0"/>
              <a:t>	</a:t>
            </a:r>
          </a:p>
          <a:p>
            <a:r>
              <a:rPr lang="ru-RU" sz="1600" dirty="0"/>
              <a:t>Длительность проекта</a:t>
            </a:r>
            <a:r>
              <a:rPr lang="ru-RU" sz="1600" dirty="0"/>
              <a:t>:      </a:t>
            </a:r>
            <a:r>
              <a:rPr lang="ru-RU" sz="1600" b="1" dirty="0">
                <a:solidFill>
                  <a:srgbClr val="353A97"/>
                </a:solidFill>
              </a:rPr>
              <a:t>1-2 года.</a:t>
            </a:r>
          </a:p>
          <a:p>
            <a:r>
              <a:rPr lang="ru-RU" sz="1600" dirty="0"/>
              <a:t>Формирование тематики: </a:t>
            </a:r>
            <a:r>
              <a:rPr lang="ru-RU" sz="1600" b="1" dirty="0">
                <a:solidFill>
                  <a:srgbClr val="353A97"/>
                </a:solidFill>
              </a:rPr>
              <a:t>отбор инициативных </a:t>
            </a:r>
            <a:r>
              <a:rPr lang="ru-RU" sz="1600" b="1" dirty="0">
                <a:solidFill>
                  <a:srgbClr val="353A97"/>
                </a:solidFill>
              </a:rPr>
              <a:t>предложений</a:t>
            </a:r>
          </a:p>
          <a:p>
            <a:r>
              <a:rPr lang="ru-RU" sz="1600" dirty="0"/>
              <a:t>Экспертиза проектов:       курирующие министерства и экспертное сообщество </a:t>
            </a:r>
            <a:endParaRPr lang="ru-RU" sz="1600" dirty="0"/>
          </a:p>
          <a:p>
            <a:r>
              <a:rPr lang="ru-RU" sz="1600" dirty="0"/>
              <a:t>Структура бюджета: </a:t>
            </a:r>
            <a:r>
              <a:rPr lang="ru-RU" sz="1600" dirty="0"/>
              <a:t>         ФОТ</a:t>
            </a:r>
            <a:r>
              <a:rPr lang="ru-RU" sz="1600" dirty="0"/>
              <a:t>, материалы, </a:t>
            </a:r>
            <a:r>
              <a:rPr lang="ru-RU" sz="1600" dirty="0"/>
              <a:t>спецоборудование </a:t>
            </a:r>
            <a:r>
              <a:rPr lang="ru-RU" sz="1600" dirty="0"/>
              <a:t>в целях проекта, командировки, накладные</a:t>
            </a:r>
            <a:r>
              <a:rPr lang="ru-RU" sz="1600" dirty="0"/>
              <a:t>.</a:t>
            </a:r>
          </a:p>
          <a:p>
            <a:r>
              <a:rPr lang="ru-RU" sz="1600" dirty="0"/>
              <a:t>Результат: развитие инновационного производства в реальном секторе экономики, рост налогооблагаемой базы, развитие инвестиционного  и инновационного потенциала региона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121300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4-конечная звезда 15"/>
          <p:cNvSpPr/>
          <p:nvPr/>
        </p:nvSpPr>
        <p:spPr>
          <a:xfrm>
            <a:off x="1700214" y="1412875"/>
            <a:ext cx="236537" cy="236538"/>
          </a:xfrm>
          <a:prstGeom prst="star4">
            <a:avLst>
              <a:gd name="adj" fmla="val 0"/>
            </a:avLst>
          </a:prstGeom>
          <a:solidFill>
            <a:srgbClr val="C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531" name="TextBox 19"/>
          <p:cNvSpPr txBox="1">
            <a:spLocks noChangeArrowheads="1"/>
          </p:cNvSpPr>
          <p:nvPr/>
        </p:nvSpPr>
        <p:spPr bwMode="auto">
          <a:xfrm>
            <a:off x="2761129" y="3125322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  <a:r>
              <a:rPr lang="ru-RU" altLang="ru-RU" sz="36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36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7383558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Дерево">
  <a:themeElements>
    <a:clrScheme name="Дерево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Дерево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Дерево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Тип дерева</Template>
  <TotalTime>1243</TotalTime>
  <Words>2180</Words>
  <Application>Microsoft Office PowerPoint</Application>
  <PresentationFormat>Широкоэкранный</PresentationFormat>
  <Paragraphs>324</Paragraphs>
  <Slides>32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2" baseType="lpstr">
      <vt:lpstr>Arial</vt:lpstr>
      <vt:lpstr>Calibri</vt:lpstr>
      <vt:lpstr>Cambria</vt:lpstr>
      <vt:lpstr>Courier New</vt:lpstr>
      <vt:lpstr>Rockwell</vt:lpstr>
      <vt:lpstr>Rockwell Condensed</vt:lpstr>
      <vt:lpstr>Tahoma</vt:lpstr>
      <vt:lpstr>Times New Roman</vt:lpstr>
      <vt:lpstr>Wingdings</vt:lpstr>
      <vt:lpstr>Дерево</vt:lpstr>
      <vt:lpstr>О механизме формирования инновационных проектов в рамках Постановления 218  </vt:lpstr>
      <vt:lpstr>Предпосылки</vt:lpstr>
      <vt:lpstr>Создание инновационного производства за счет кооперации с вузом</vt:lpstr>
      <vt:lpstr>Повышение инновационной активности</vt:lpstr>
      <vt:lpstr>Повышение качества подготовки специалистов в вузах</vt:lpstr>
      <vt:lpstr>Схема взаимодействия участников проекта</vt:lpstr>
      <vt:lpstr>Заинтересованность участников проекта</vt:lpstr>
      <vt:lpstr>Требования к проекту</vt:lpstr>
      <vt:lpstr>Требования к проекту</vt:lpstr>
      <vt:lpstr>Требования к проекту</vt:lpstr>
      <vt:lpstr>Требования к проекту</vt:lpstr>
      <vt:lpstr>Предпочтение отдается проектам при условии, что:</vt:lpstr>
      <vt:lpstr>Критерии оценки проекта</vt:lpstr>
      <vt:lpstr>Критерии оценки потенциала партнеров и потенциала влияния проекта на развитие научной кооперации</vt:lpstr>
      <vt:lpstr>Критерии оценки потенциала партнеров и потенциала влияния проекта на развитие научной кооперации</vt:lpstr>
      <vt:lpstr>Критерии оценки потенциала партнеров и потенциала влияния проекта на развитие научной кооперации</vt:lpstr>
      <vt:lpstr>Критерии оценки потенциала партнеров и потенциала влияния проекта на развитие научной кооперации</vt:lpstr>
      <vt:lpstr>Критерии оценки потенциала партнеров и потенциала влияния проекта на развитие научной кооперации</vt:lpstr>
      <vt:lpstr>Критерии оценки потенциала партнеров и потенциала влияния проекта на развитие научной кооперации</vt:lpstr>
      <vt:lpstr>Критерии оценки технического и коммерческого потенциала проекта</vt:lpstr>
      <vt:lpstr>Критерии оценки технического и коммерческого потенциала проекта</vt:lpstr>
      <vt:lpstr>Критерии оценки технического и коммерческого потенциала проекта</vt:lpstr>
      <vt:lpstr>Критерии оценки технического и коммерческого потенциала проекта</vt:lpstr>
      <vt:lpstr>Типовые ошибки участников конкурса, допущенные при подготовке конкурсных заявок</vt:lpstr>
      <vt:lpstr>Ошибки, допущенные участниками конкурсов, следствием которых является недопущение участников к конкурсу</vt:lpstr>
      <vt:lpstr>Ошибки, допущенные участниками конкурсов, следствием которых является недопущение участников к конкурсу</vt:lpstr>
      <vt:lpstr>Ошибки, допущенные участниками конкурсов, значительно снижающие качество поданной заявки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кооперации российских вузов и производственных предприятий как инструмент частно-государственного партнерства в сфере научных исследований и разработок</dc:title>
  <dc:creator>Дмитрий Бугреев</dc:creator>
  <cp:lastModifiedBy>Admin</cp:lastModifiedBy>
  <cp:revision>63</cp:revision>
  <dcterms:created xsi:type="dcterms:W3CDTF">2014-06-02T09:22:29Z</dcterms:created>
  <dcterms:modified xsi:type="dcterms:W3CDTF">2017-03-23T05:05:04Z</dcterms:modified>
</cp:coreProperties>
</file>