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319" r:id="rId4"/>
    <p:sldId id="314" r:id="rId5"/>
    <p:sldId id="323" r:id="rId6"/>
    <p:sldId id="322" r:id="rId7"/>
    <p:sldId id="307" r:id="rId8"/>
    <p:sldId id="324" r:id="rId9"/>
    <p:sldId id="325" r:id="rId10"/>
    <p:sldId id="328" r:id="rId11"/>
    <p:sldId id="329" r:id="rId12"/>
  </p:sldIdLst>
  <p:sldSz cx="13004800" cy="9753600"/>
  <p:notesSz cx="6797675" cy="9926638"/>
  <p:defaultTextStyle>
    <a:defPPr marL="0" marR="0" indent="0" algn="l" defTabSz="914172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05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542" algn="ctr" defTabSz="58405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085" algn="ctr" defTabSz="58405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628" algn="ctr" defTabSz="58405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172" algn="ctr" defTabSz="58405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2714" algn="ctr" defTabSz="58405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255" algn="ctr" defTabSz="58405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599800" algn="ctr" defTabSz="58405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342" algn="ctr" defTabSz="584053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00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6699"/>
    <a:srgbClr val="734D6E"/>
    <a:srgbClr val="9BACC5"/>
    <a:srgbClr val="51586B"/>
    <a:srgbClr val="B6BAD4"/>
    <a:srgbClr val="86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13" autoAdjust="0"/>
    <p:restoredTop sz="94943" autoAdjust="0"/>
  </p:normalViewPr>
  <p:slideViewPr>
    <p:cSldViewPr snapToGrid="0" snapToObjects="1">
      <p:cViewPr varScale="1">
        <p:scale>
          <a:sx n="77" d="100"/>
          <a:sy n="77" d="100"/>
        </p:scale>
        <p:origin x="-1650" y="-114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06357" y="4715153"/>
            <a:ext cx="4984962" cy="44669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085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1pPr>
    <a:lvl2pPr indent="228542" defTabSz="457085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2pPr>
    <a:lvl3pPr indent="457085" defTabSz="457085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3pPr>
    <a:lvl4pPr indent="685628" defTabSz="457085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4pPr>
    <a:lvl5pPr indent="914172" defTabSz="457085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5pPr>
    <a:lvl6pPr indent="1142714" defTabSz="457085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6pPr>
    <a:lvl7pPr indent="1371255" defTabSz="457085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7pPr>
    <a:lvl8pPr indent="1599800" defTabSz="457085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8pPr>
    <a:lvl9pPr indent="1828342" defTabSz="457085" latinLnBrk="0">
      <a:lnSpc>
        <a:spcPct val="117999"/>
      </a:lnSpc>
      <a:defRPr sz="21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/>
          <a:lstStyle/>
          <a:p>
            <a:fld id="{C851E749-4DE6-4AFB-9789-D3288CCBDD24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284241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270002" y="1638301"/>
            <a:ext cx="10464801" cy="33020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1270002" y="5029204"/>
            <a:ext cx="10464801" cy="1130301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100"/>
            </a:lvl1pPr>
            <a:lvl2pPr marL="0" indent="228542" algn="ctr">
              <a:spcBef>
                <a:spcPts val="0"/>
              </a:spcBef>
              <a:buSzTx/>
              <a:buNone/>
              <a:defRPr sz="3100"/>
            </a:lvl2pPr>
            <a:lvl3pPr marL="0" indent="457085" algn="ctr">
              <a:spcBef>
                <a:spcPts val="0"/>
              </a:spcBef>
              <a:buSzTx/>
              <a:buNone/>
              <a:defRPr sz="3100"/>
            </a:lvl3pPr>
            <a:lvl4pPr marL="0" indent="685628" algn="ctr">
              <a:spcBef>
                <a:spcPts val="0"/>
              </a:spcBef>
              <a:buSzTx/>
              <a:buNone/>
              <a:defRPr sz="3100"/>
            </a:lvl4pPr>
            <a:lvl5pPr marL="0" indent="914172" algn="ctr">
              <a:spcBef>
                <a:spcPts val="0"/>
              </a:spcBef>
              <a:buSzTx/>
              <a:buNone/>
              <a:defRPr sz="31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half" idx="13"/>
          </p:nvPr>
        </p:nvSpPr>
        <p:spPr>
          <a:xfrm>
            <a:off x="6718301" y="2603502"/>
            <a:ext cx="5334000" cy="6286500"/>
          </a:xfrm>
          <a:prstGeom prst="rect">
            <a:avLst/>
          </a:prstGeom>
        </p:spPr>
        <p:txBody>
          <a:bodyPr lIns="91415" tIns="45708" rIns="91415" bIns="45708" anchor="t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half" idx="1"/>
          </p:nvPr>
        </p:nvSpPr>
        <p:spPr>
          <a:xfrm>
            <a:off x="952500" y="2603502"/>
            <a:ext cx="5334000" cy="6286500"/>
          </a:xfrm>
          <a:prstGeom prst="rect">
            <a:avLst/>
          </a:prstGeom>
        </p:spPr>
        <p:txBody>
          <a:bodyPr/>
          <a:lstStyle>
            <a:lvl1pPr marL="342813" indent="-342813">
              <a:spcBef>
                <a:spcPts val="3200"/>
              </a:spcBef>
              <a:defRPr sz="2800"/>
            </a:lvl1pPr>
            <a:lvl2pPr marL="685628" indent="-342813">
              <a:spcBef>
                <a:spcPts val="3200"/>
              </a:spcBef>
              <a:defRPr sz="2800"/>
            </a:lvl2pPr>
            <a:lvl3pPr marL="1028443" indent="-342813">
              <a:spcBef>
                <a:spcPts val="3200"/>
              </a:spcBef>
              <a:defRPr sz="2800"/>
            </a:lvl3pPr>
            <a:lvl4pPr marL="1371255" indent="-342813">
              <a:spcBef>
                <a:spcPts val="3200"/>
              </a:spcBef>
              <a:defRPr sz="2800"/>
            </a:lvl4pPr>
            <a:lvl5pPr marL="1714071" indent="-342813">
              <a:spcBef>
                <a:spcPts val="32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952502" y="1270002"/>
            <a:ext cx="11099800" cy="7213601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6718301" y="5092700"/>
            <a:ext cx="5334000" cy="3771900"/>
          </a:xfrm>
          <a:prstGeom prst="rect">
            <a:avLst/>
          </a:prstGeom>
        </p:spPr>
        <p:txBody>
          <a:bodyPr lIns="91415" tIns="45708" rIns="91415" bIns="45708" anchor="t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6724519" y="889002"/>
            <a:ext cx="5334000" cy="3771900"/>
          </a:xfrm>
          <a:prstGeom prst="rect">
            <a:avLst/>
          </a:prstGeom>
        </p:spPr>
        <p:txBody>
          <a:bodyPr lIns="91415" tIns="45708" rIns="91415" bIns="45708" anchor="t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half" idx="15"/>
          </p:nvPr>
        </p:nvSpPr>
        <p:spPr>
          <a:xfrm>
            <a:off x="952500" y="889001"/>
            <a:ext cx="5334000" cy="7975600"/>
          </a:xfrm>
          <a:prstGeom prst="rect">
            <a:avLst/>
          </a:prstGeom>
        </p:spPr>
        <p:txBody>
          <a:bodyPr lIns="91415" tIns="45708" rIns="91415" bIns="45708" anchor="t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1270002" y="6362703"/>
            <a:ext cx="10464801" cy="471905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1270002" y="4266431"/>
            <a:ext cx="10464801" cy="687347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15" tIns="45708" rIns="91415" bIns="45708" anchor="t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0240" y="9040143"/>
            <a:ext cx="3034453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443307" y="9040143"/>
            <a:ext cx="4118187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952502" y="444501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87" tIns="50787" rIns="50787" bIns="50787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952502" y="2603502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87" tIns="50787" rIns="50787" bIns="50787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303704" y="9251953"/>
            <a:ext cx="384695" cy="379565"/>
          </a:xfrm>
          <a:prstGeom prst="rect">
            <a:avLst/>
          </a:prstGeom>
          <a:ln w="12700">
            <a:miter lim="400000"/>
          </a:ln>
        </p:spPr>
        <p:txBody>
          <a:bodyPr wrap="none" lIns="50787" tIns="50787" rIns="50787" bIns="5078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p:transition spd="med"/>
  <p:hf hdr="0" ftr="0" dt="0"/>
  <p:txStyles>
    <p:titleStyle>
      <a:lvl1pPr marL="0" marR="0" indent="0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542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085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628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172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2714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255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599800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342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444389" marR="0" indent="-444389" algn="l" defTabSz="584053" rtl="0" latinLnBrk="0">
        <a:lnSpc>
          <a:spcPct val="100000"/>
        </a:lnSpc>
        <a:spcBef>
          <a:spcPts val="4198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888777" marR="0" indent="-444389" algn="l" defTabSz="584053" rtl="0" latinLnBrk="0">
        <a:lnSpc>
          <a:spcPct val="100000"/>
        </a:lnSpc>
        <a:spcBef>
          <a:spcPts val="4198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1333166" marR="0" indent="-444389" algn="l" defTabSz="584053" rtl="0" latinLnBrk="0">
        <a:lnSpc>
          <a:spcPct val="100000"/>
        </a:lnSpc>
        <a:spcBef>
          <a:spcPts val="4198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777555" marR="0" indent="-444389" algn="l" defTabSz="584053" rtl="0" latinLnBrk="0">
        <a:lnSpc>
          <a:spcPct val="100000"/>
        </a:lnSpc>
        <a:spcBef>
          <a:spcPts val="4198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2221943" marR="0" indent="-444389" algn="l" defTabSz="584053" rtl="0" latinLnBrk="0">
        <a:lnSpc>
          <a:spcPct val="100000"/>
        </a:lnSpc>
        <a:spcBef>
          <a:spcPts val="4198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2666332" marR="0" indent="-444389" algn="l" defTabSz="584053" rtl="0" latinLnBrk="0">
        <a:lnSpc>
          <a:spcPct val="100000"/>
        </a:lnSpc>
        <a:spcBef>
          <a:spcPts val="4198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3110721" marR="0" indent="-444389" algn="l" defTabSz="584053" rtl="0" latinLnBrk="0">
        <a:lnSpc>
          <a:spcPct val="100000"/>
        </a:lnSpc>
        <a:spcBef>
          <a:spcPts val="4198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3555107" marR="0" indent="-444389" algn="l" defTabSz="584053" rtl="0" latinLnBrk="0">
        <a:lnSpc>
          <a:spcPct val="100000"/>
        </a:lnSpc>
        <a:spcBef>
          <a:spcPts val="4198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3999497" marR="0" indent="-444389" algn="l" defTabSz="584053" rtl="0" latinLnBrk="0">
        <a:lnSpc>
          <a:spcPct val="100000"/>
        </a:lnSpc>
        <a:spcBef>
          <a:spcPts val="4198"/>
        </a:spcBef>
        <a:spcAft>
          <a:spcPts val="0"/>
        </a:spcAft>
        <a:buClrTx/>
        <a:buSzPct val="75000"/>
        <a:buFontTx/>
        <a:buChar char="•"/>
        <a:tabLst/>
        <a:defRPr sz="37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542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085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628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172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2714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255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599800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342" algn="ctr" defTabSz="584053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22.png"/><Relationship Id="rId5" Type="http://schemas.openxmlformats.org/officeDocument/2006/relationships/image" Target="../media/image17.png"/><Relationship Id="rId10" Type="http://schemas.openxmlformats.org/officeDocument/2006/relationships/image" Target="../media/image21.png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/>
          </p:cNvSpPr>
          <p:nvPr>
            <p:ph type="ctrTitle"/>
          </p:nvPr>
        </p:nvSpPr>
        <p:spPr>
          <a:xfrm>
            <a:off x="2159002" y="3973611"/>
            <a:ext cx="10464801" cy="3302002"/>
          </a:xfrm>
          <a:prstGeom prst="rect">
            <a:avLst/>
          </a:prstGeom>
        </p:spPr>
        <p:txBody>
          <a:bodyPr>
            <a:noAutofit/>
          </a:bodyPr>
          <a:lstStyle/>
          <a:p>
            <a:pPr algn="l">
              <a:defRPr sz="6100" b="1">
                <a:latin typeface="Pragmatica"/>
                <a:ea typeface="Pragmatica"/>
                <a:cs typeface="Pragmatica"/>
                <a:sym typeface="Pragmatica"/>
              </a:defRPr>
            </a:pPr>
            <a:r>
              <a:rPr lang="ru-RU" sz="5400" dirty="0" smtClean="0"/>
              <a:t>Программы инновационного развития компаний с государственным участием как инструмент научно-производственной кооперации</a:t>
            </a:r>
            <a:endParaRPr sz="5400" dirty="0"/>
          </a:p>
        </p:txBody>
      </p:sp>
      <p:pic>
        <p:nvPicPr>
          <p:cNvPr id="121" name="pasted-image.pdf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895370" y="543443"/>
            <a:ext cx="4520604" cy="899760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Shape 122"/>
          <p:cNvSpPr/>
          <p:nvPr/>
        </p:nvSpPr>
        <p:spPr>
          <a:xfrm>
            <a:off x="2159004" y="8532349"/>
            <a:ext cx="6436043" cy="8997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87" tIns="50787" rIns="50787" bIns="50787" anchor="b">
            <a:normAutofit/>
          </a:bodyPr>
          <a:lstStyle>
            <a:lvl1pPr algn="l">
              <a:lnSpc>
                <a:spcPct val="80000"/>
              </a:lnSpc>
              <a:defRPr sz="2500">
                <a:latin typeface="Pragmatica"/>
                <a:ea typeface="Pragmatica"/>
                <a:cs typeface="Pragmatica"/>
                <a:sym typeface="Pragmatica"/>
              </a:defRPr>
            </a:lvl1pPr>
          </a:lstStyle>
          <a:p>
            <a:r>
              <a:rPr lang="en-US" dirty="0" smtClean="0">
                <a:latin typeface="Pragmatica" charset="0"/>
                <a:ea typeface="Pragmatica" charset="0"/>
                <a:cs typeface="Pragmatica" charset="0"/>
              </a:rPr>
              <a:t>23</a:t>
            </a:r>
            <a:r>
              <a:rPr dirty="0" smtClean="0">
                <a:latin typeface="Pragmatica" charset="0"/>
                <a:ea typeface="Pragmatica" charset="0"/>
                <a:cs typeface="Pragmatica" charset="0"/>
              </a:rPr>
              <a:t>.0</a:t>
            </a:r>
            <a:r>
              <a:rPr lang="en-US" dirty="0" smtClean="0">
                <a:latin typeface="Pragmatica" charset="0"/>
                <a:ea typeface="Pragmatica" charset="0"/>
                <a:cs typeface="Pragmatica" charset="0"/>
              </a:rPr>
              <a:t>3</a:t>
            </a:r>
            <a:r>
              <a:rPr dirty="0" smtClean="0">
                <a:latin typeface="Pragmatica" charset="0"/>
                <a:ea typeface="Pragmatica" charset="0"/>
                <a:cs typeface="Pragmatica" charset="0"/>
              </a:rPr>
              <a:t>.2017</a:t>
            </a:r>
            <a:endParaRPr dirty="0">
              <a:latin typeface="Pragmatica" charset="0"/>
              <a:ea typeface="Pragmatica" charset="0"/>
              <a:cs typeface="Pragmatica" charset="0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/>
          <p:nvPr/>
        </p:nvSpPr>
        <p:spPr>
          <a:xfrm>
            <a:off x="359292" y="411857"/>
            <a:ext cx="12286219" cy="7536427"/>
          </a:xfrm>
          <a:prstGeom prst="rect">
            <a:avLst/>
          </a:prstGeom>
          <a:solidFill>
            <a:srgbClr val="009DE3"/>
          </a:solidFill>
          <a:ln w="12700">
            <a:miter lim="400000"/>
          </a:ln>
        </p:spPr>
        <p:txBody>
          <a:bodyPr lIns="50787" tIns="50787" rIns="50787" bIns="50787" anchor="ctr"/>
          <a:lstStyle/>
          <a:p>
            <a:pPr>
              <a:defRPr sz="24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5" name="Shape 125"/>
          <p:cNvSpPr>
            <a:spLocks noGrp="1"/>
          </p:cNvSpPr>
          <p:nvPr>
            <p:ph type="ctrTitle"/>
          </p:nvPr>
        </p:nvSpPr>
        <p:spPr>
          <a:xfrm>
            <a:off x="990602" y="-895915"/>
            <a:ext cx="10464801" cy="3302002"/>
          </a:xfrm>
          <a:prstGeom prst="rect">
            <a:avLst/>
          </a:prstGeom>
        </p:spPr>
        <p:txBody>
          <a:bodyPr/>
          <a:lstStyle/>
          <a:p>
            <a:pPr algn="l">
              <a:lnSpc>
                <a:spcPct val="80000"/>
              </a:lnSpc>
              <a:defRPr sz="6000">
                <a:solidFill>
                  <a:srgbClr val="FFFFFF"/>
                </a:solidFill>
                <a:latin typeface="Pragmatica Medium"/>
                <a:ea typeface="Pragmatica Medium"/>
                <a:cs typeface="Pragmatica Medium"/>
                <a:sym typeface="Pragmatica Medium"/>
              </a:defRPr>
            </a:pPr>
            <a:r>
              <a:rPr lang="ru-RU" dirty="0"/>
              <a:t>Содержание</a:t>
            </a:r>
            <a:br>
              <a:rPr lang="ru-RU" dirty="0"/>
            </a:br>
            <a:endParaRPr dirty="0"/>
          </a:p>
        </p:txBody>
      </p:sp>
      <p:sp>
        <p:nvSpPr>
          <p:cNvPr id="7" name="Shape 133"/>
          <p:cNvSpPr/>
          <p:nvPr/>
        </p:nvSpPr>
        <p:spPr>
          <a:xfrm>
            <a:off x="361098" y="8526307"/>
            <a:ext cx="719654" cy="507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87" tIns="50787" rIns="50787" bIns="50787" anchor="b">
            <a:normAutofit/>
          </a:bodyPr>
          <a:lstStyle>
            <a:lvl1pPr algn="l">
              <a:lnSpc>
                <a:spcPct val="80000"/>
              </a:lnSpc>
              <a:defRPr sz="1900">
                <a:latin typeface="Pragmatica"/>
                <a:ea typeface="Pragmatica"/>
                <a:cs typeface="Pragmatica"/>
                <a:sym typeface="Pragmatica"/>
              </a:defRPr>
            </a:lvl1pPr>
          </a:lstStyle>
          <a:p>
            <a:r>
              <a:rPr lang="ru-RU" dirty="0"/>
              <a:t>2</a:t>
            </a:r>
            <a:endParaRPr dirty="0"/>
          </a:p>
        </p:txBody>
      </p:sp>
      <p:pic>
        <p:nvPicPr>
          <p:cNvPr id="8" name="pasted-image.pdf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9414934" y="8720594"/>
            <a:ext cx="3252740" cy="647411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hape 134"/>
          <p:cNvSpPr/>
          <p:nvPr/>
        </p:nvSpPr>
        <p:spPr>
          <a:xfrm>
            <a:off x="596700" y="1981200"/>
            <a:ext cx="11459308" cy="33020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87" tIns="50787" rIns="50787" bIns="50787" anchor="b">
            <a:noAutofit/>
          </a:bodyPr>
          <a:lstStyle/>
          <a:p>
            <a:pPr marL="742764" indent="-742764" algn="l" defTabSz="182835">
              <a:lnSpc>
                <a:spcPct val="150000"/>
              </a:lnSpc>
              <a:buFont typeface="+mj-lt"/>
              <a:buAutoNum type="arabicPeriod"/>
              <a:defRPr sz="1800">
                <a:latin typeface="Pragmatica"/>
                <a:ea typeface="Pragmatica"/>
                <a:cs typeface="Pragmatica"/>
                <a:sym typeface="Pragmatica"/>
              </a:defRPr>
            </a:pPr>
            <a:r>
              <a:rPr lang="ru-RU" sz="2800" dirty="0" smtClean="0">
                <a:solidFill>
                  <a:srgbClr val="FFFFFF"/>
                </a:solidFill>
                <a:latin typeface="Pragmatica Medium"/>
                <a:ea typeface="Pragmatica Medium"/>
                <a:cs typeface="Pragmatica Medium"/>
                <a:sym typeface="Pragmatica Medium"/>
              </a:rPr>
              <a:t>ПРОГРАММЫ ИННОВАЦИОННОГО РАЗВИТИЯ КОМПАНИЙ С ГОСУДАРСТВЕННЫМ УЧАСТИЕМ</a:t>
            </a:r>
          </a:p>
          <a:p>
            <a:pPr marL="742764" indent="-742764" algn="l" defTabSz="182835">
              <a:lnSpc>
                <a:spcPct val="150000"/>
              </a:lnSpc>
              <a:buFont typeface="+mj-lt"/>
              <a:buAutoNum type="arabicPeriod"/>
              <a:defRPr sz="1800">
                <a:latin typeface="Pragmatica"/>
                <a:ea typeface="Pragmatica"/>
                <a:cs typeface="Pragmatica"/>
                <a:sym typeface="Pragmatica"/>
              </a:defRPr>
            </a:pPr>
            <a:r>
              <a:rPr lang="ru-RU" sz="2800" dirty="0" smtClean="0">
                <a:solidFill>
                  <a:srgbClr val="FFFFFF"/>
                </a:solidFill>
                <a:latin typeface="Pragmatica Medium"/>
                <a:ea typeface="Pragmatica Medium"/>
                <a:cs typeface="Pragmatica Medium"/>
                <a:sym typeface="Pragmatica Medium"/>
              </a:rPr>
              <a:t>ИНЖИНИРИНГОВЫЕ ЦЕНТРЫ ПРИ ВУЗАХ</a:t>
            </a:r>
            <a:endParaRPr lang="ru-RU" sz="2800" dirty="0">
              <a:solidFill>
                <a:srgbClr val="FFFFFF"/>
              </a:solidFill>
              <a:latin typeface="Pragmatica Medium"/>
              <a:ea typeface="Pragmatica Medium"/>
              <a:cs typeface="Pragmatica Medium"/>
              <a:sym typeface="Pragmatica Medium"/>
            </a:endParaRPr>
          </a:p>
          <a:p>
            <a:pPr marL="742764" indent="-742764" algn="l" defTabSz="182835">
              <a:lnSpc>
                <a:spcPct val="150000"/>
              </a:lnSpc>
              <a:buFont typeface="+mj-lt"/>
              <a:buAutoNum type="arabicPeriod"/>
              <a:defRPr sz="1800">
                <a:latin typeface="Pragmatica"/>
                <a:ea typeface="Pragmatica"/>
                <a:cs typeface="Pragmatica"/>
                <a:sym typeface="Pragmatica"/>
              </a:defRPr>
            </a:pPr>
            <a:endParaRPr lang="ru-RU" sz="2800" dirty="0">
              <a:solidFill>
                <a:srgbClr val="FFFFFF"/>
              </a:solidFill>
              <a:latin typeface="Pragmatica Medium"/>
              <a:ea typeface="Pragmatica Medium"/>
              <a:cs typeface="Pragmatica Medium"/>
              <a:sym typeface="Pragmatica Medium"/>
            </a:endParaRPr>
          </a:p>
          <a:p>
            <a:pPr marL="742764" indent="-742764" algn="l" defTabSz="182835">
              <a:lnSpc>
                <a:spcPct val="150000"/>
              </a:lnSpc>
              <a:buFont typeface="+mj-lt"/>
              <a:buAutoNum type="arabicPeriod"/>
              <a:defRPr sz="1800">
                <a:latin typeface="Pragmatica"/>
                <a:ea typeface="Pragmatica"/>
                <a:cs typeface="Pragmatica"/>
                <a:sym typeface="Pragmatica"/>
              </a:defRPr>
            </a:pPr>
            <a:endParaRPr lang="ru-RU" sz="2800" dirty="0">
              <a:solidFill>
                <a:srgbClr val="FFFFFF"/>
              </a:solidFill>
              <a:latin typeface="Pragmatica Medium"/>
              <a:ea typeface="Pragmatica Medium"/>
              <a:cs typeface="Pragmatica Medium"/>
              <a:sym typeface="Pragmatica Medium"/>
            </a:endParaRP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975430" y="8126130"/>
            <a:ext cx="11016000" cy="972800"/>
          </a:xfrm>
          <a:prstGeom prst="rect">
            <a:avLst/>
          </a:prstGeom>
          <a:solidFill>
            <a:srgbClr val="99A5A9">
              <a:alpha val="71765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046" tIns="65023" rIns="130046" bIns="65023"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975430" y="6386060"/>
            <a:ext cx="11016000" cy="1152000"/>
          </a:xfrm>
          <a:prstGeom prst="rect">
            <a:avLst/>
          </a:prstGeom>
          <a:solidFill>
            <a:srgbClr val="96859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046" tIns="65023" rIns="130046" bIns="65023"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976424" y="4825189"/>
            <a:ext cx="11016000" cy="9728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046" tIns="65023" rIns="130046" bIns="65023"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975430" y="3264318"/>
            <a:ext cx="11016000" cy="972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046" tIns="65023" rIns="130046" bIns="65023"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975430" y="1524247"/>
            <a:ext cx="11016000" cy="1152000"/>
          </a:xfrm>
          <a:prstGeom prst="rect">
            <a:avLst/>
          </a:prstGeom>
          <a:solidFill>
            <a:srgbClr val="51586B">
              <a:alpha val="6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046" tIns="65023" rIns="130046" bIns="65023"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1586653" y="1548837"/>
            <a:ext cx="1156328" cy="1094316"/>
          </a:xfrm>
          <a:prstGeom prst="rect">
            <a:avLst/>
          </a:prstGeom>
        </p:spPr>
        <p:txBody>
          <a:bodyPr wrap="none" lIns="130046" tIns="65023" rIns="130046" bIns="65023">
            <a:spAutoFit/>
          </a:bodyPr>
          <a:lstStyle/>
          <a:p>
            <a:r>
              <a:rPr lang="en-US" sz="63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lang="ru-RU" sz="63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586653" y="3116702"/>
            <a:ext cx="1156328" cy="1094316"/>
          </a:xfrm>
          <a:prstGeom prst="rect">
            <a:avLst/>
          </a:prstGeom>
        </p:spPr>
        <p:txBody>
          <a:bodyPr wrap="none" lIns="130046" tIns="65023" rIns="130046" bIns="65023">
            <a:spAutoFit/>
          </a:bodyPr>
          <a:lstStyle/>
          <a:p>
            <a:r>
              <a:rPr lang="en-US" sz="63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lang="ru-RU" sz="63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587647" y="4728619"/>
            <a:ext cx="1156328" cy="1094316"/>
          </a:xfrm>
          <a:prstGeom prst="rect">
            <a:avLst/>
          </a:prstGeom>
        </p:spPr>
        <p:txBody>
          <a:bodyPr wrap="none" lIns="130046" tIns="65023" rIns="130046" bIns="65023">
            <a:spAutoFit/>
          </a:bodyPr>
          <a:lstStyle/>
          <a:p>
            <a:r>
              <a:rPr lang="en-US" sz="63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lang="ru-RU" sz="63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604171" y="6310559"/>
            <a:ext cx="1156328" cy="1094316"/>
          </a:xfrm>
          <a:prstGeom prst="rect">
            <a:avLst/>
          </a:prstGeom>
        </p:spPr>
        <p:txBody>
          <a:bodyPr wrap="none" lIns="130046" tIns="65023" rIns="130046" bIns="65023">
            <a:spAutoFit/>
          </a:bodyPr>
          <a:lstStyle/>
          <a:p>
            <a:r>
              <a:rPr lang="en-US" sz="63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  <a:endParaRPr lang="ru-RU" sz="63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Равнобедренный треугольник 4"/>
          <p:cNvSpPr/>
          <p:nvPr/>
        </p:nvSpPr>
        <p:spPr>
          <a:xfrm rot="10800000">
            <a:off x="6121400" y="2674844"/>
            <a:ext cx="830632" cy="260035"/>
          </a:xfrm>
          <a:prstGeom prst="triangle">
            <a:avLst/>
          </a:prstGeom>
          <a:solidFill>
            <a:srgbClr val="51586B">
              <a:alpha val="6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046" tIns="65023" rIns="130046" bIns="65023" rtlCol="0" anchor="ctr"/>
          <a:lstStyle/>
          <a:p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1604171" y="8065372"/>
            <a:ext cx="1156328" cy="1094316"/>
          </a:xfrm>
          <a:prstGeom prst="rect">
            <a:avLst/>
          </a:prstGeom>
        </p:spPr>
        <p:txBody>
          <a:bodyPr wrap="none" lIns="130046" tIns="65023" rIns="130046" bIns="65023">
            <a:spAutoFit/>
          </a:bodyPr>
          <a:lstStyle/>
          <a:p>
            <a:r>
              <a:rPr lang="en-US" sz="63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05</a:t>
            </a:r>
            <a:endParaRPr lang="ru-RU" sz="63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Равнобедренный треугольник 31"/>
          <p:cNvSpPr/>
          <p:nvPr/>
        </p:nvSpPr>
        <p:spPr>
          <a:xfrm rot="10800000">
            <a:off x="5887932" y="3955018"/>
            <a:ext cx="1280000" cy="512000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046" tIns="65023" rIns="130046" bIns="65023" rtlCol="0" anchor="ctr"/>
          <a:lstStyle/>
          <a:p>
            <a:pPr algn="ctr"/>
            <a:endParaRPr lang="ru-RU"/>
          </a:p>
        </p:txBody>
      </p:sp>
      <p:sp>
        <p:nvSpPr>
          <p:cNvPr id="35" name="Равнобедренный треугольник 34"/>
          <p:cNvSpPr/>
          <p:nvPr/>
        </p:nvSpPr>
        <p:spPr>
          <a:xfrm rot="10800000">
            <a:off x="5887932" y="5491189"/>
            <a:ext cx="1280000" cy="512000"/>
          </a:xfrm>
          <a:prstGeom prst="triangl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046" tIns="65023" rIns="130046" bIns="65023" rtlCol="0" anchor="ctr"/>
          <a:lstStyle/>
          <a:p>
            <a:pPr algn="ctr"/>
            <a:endParaRPr lang="ru-RU"/>
          </a:p>
        </p:txBody>
      </p:sp>
      <p:sp>
        <p:nvSpPr>
          <p:cNvPr id="37" name="Равнобедренный треугольник 36"/>
          <p:cNvSpPr/>
          <p:nvPr/>
        </p:nvSpPr>
        <p:spPr>
          <a:xfrm rot="10800000">
            <a:off x="5887933" y="7243259"/>
            <a:ext cx="1280000" cy="512000"/>
          </a:xfrm>
          <a:prstGeom prst="triangle">
            <a:avLst/>
          </a:prstGeom>
          <a:solidFill>
            <a:srgbClr val="96859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046" tIns="65023" rIns="130046" bIns="65023" rtlCol="0" anchor="ctr"/>
          <a:lstStyle/>
          <a:p>
            <a:pPr algn="ctr"/>
            <a:endParaRPr lang="ru-RU"/>
          </a:p>
        </p:txBody>
      </p:sp>
      <p:sp>
        <p:nvSpPr>
          <p:cNvPr id="25" name="Shape 130"/>
          <p:cNvSpPr txBox="1">
            <a:spLocks/>
          </p:cNvSpPr>
          <p:nvPr/>
        </p:nvSpPr>
        <p:spPr>
          <a:xfrm>
            <a:off x="232629" y="115081"/>
            <a:ext cx="11600686" cy="812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87" tIns="50787" rIns="50787" bIns="50787" anchor="b">
            <a:noAutofit/>
          </a:bodyPr>
          <a:lstStyle>
            <a:lvl1pPr algn="l">
              <a:lnSpc>
                <a:spcPct val="80000"/>
              </a:lnSpc>
              <a:defRPr sz="5100">
                <a:solidFill>
                  <a:srgbClr val="1A1919"/>
                </a:solidFill>
                <a:latin typeface="Pragmatica Medium"/>
                <a:ea typeface="Pragmatica Medium"/>
                <a:cs typeface="Pragmatica Medium"/>
                <a:sym typeface="Pragmatica Medium"/>
              </a:defRPr>
            </a:lvl1pPr>
          </a:lstStyle>
          <a:p>
            <a:pPr lvl="0" algn="just" hangingPunct="1"/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СТРУКТУРА ПРОГРАММЫ ИННОВАЦИОННОГО РАЗВИТИЯ</a:t>
            </a: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179532" y="1671077"/>
            <a:ext cx="9072815" cy="1323415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pPr algn="l" latinLnBrk="1"/>
            <a:r>
              <a:rPr lang="ru-RU" sz="2000" b="1" dirty="0" smtClean="0">
                <a:solidFill>
                  <a:schemeClr val="bg1"/>
                </a:solidFill>
              </a:rPr>
              <a:t>АНАЛИЗ И ПРОГНОЗ КОНКУРЕНТОСПОСОБНОСТИ КОМПАНИИ В </a:t>
            </a:r>
          </a:p>
          <a:p>
            <a:pPr algn="l" latinLnBrk="1"/>
            <a:r>
              <a:rPr lang="ru-RU" sz="2000" b="1" dirty="0" smtClean="0">
                <a:solidFill>
                  <a:schemeClr val="bg1"/>
                </a:solidFill>
              </a:rPr>
              <a:t>ИННОВАЦИОННОЙ СФЕРЕ, АНАЛИЗ ТЕХНОЛОГИЧЕСКОГО УРОВНЯ, </a:t>
            </a:r>
          </a:p>
          <a:p>
            <a:pPr algn="l" latinLnBrk="1"/>
            <a:r>
              <a:rPr lang="ru-RU" sz="2000" b="1" dirty="0" smtClean="0">
                <a:solidFill>
                  <a:schemeClr val="bg1"/>
                </a:solidFill>
              </a:rPr>
              <a:t>БЕНЧМАРКИНГ</a:t>
            </a:r>
          </a:p>
          <a:p>
            <a:pPr lvl="0" algn="l" rtl="0" latinLnBrk="1" hangingPunct="0"/>
            <a:endParaRPr lang="ru-RU" sz="2000" b="1" dirty="0" smtClean="0">
              <a:solidFill>
                <a:schemeClr val="bg1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179532" y="3534910"/>
            <a:ext cx="6196560" cy="400085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pPr algn="just" rtl="0" latinLnBrk="1" hangingPunct="0"/>
            <a:r>
              <a:rPr lang="ru-RU" sz="2000" b="1" dirty="0" smtClean="0">
                <a:solidFill>
                  <a:schemeClr val="bg1"/>
                </a:solidFill>
              </a:rPr>
              <a:t>ЦЕЛИ И КПЭ ИННОВАЦИОННОГО РАЗВИТИЯ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3179532" y="4941055"/>
            <a:ext cx="8812892" cy="1015638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pPr algn="l" latinLnBrk="1"/>
            <a:r>
              <a:rPr lang="ru-RU" sz="2000" b="1" dirty="0" smtClean="0">
                <a:solidFill>
                  <a:schemeClr val="bg1"/>
                </a:solidFill>
              </a:rPr>
              <a:t>ПРИОРИТЕТЫ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</a:rPr>
              <a:t>ИННОВАЦИОННОГО РАЗВИТИЯ, ИННОВАЦИОННЫЕ ПРОЕКТЫ И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</a:rPr>
              <a:t>МЕРОПРИЯТИЯ</a:t>
            </a:r>
          </a:p>
          <a:p>
            <a:pPr lvl="0" algn="l" rtl="0" latinLnBrk="1" hangingPunct="0"/>
            <a:endParaRPr lang="ru-RU" sz="2000" b="1" dirty="0" smtClean="0">
              <a:solidFill>
                <a:schemeClr val="bg1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179532" y="6355652"/>
            <a:ext cx="9199882" cy="1323415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pPr lvl="0" algn="just" latinLnBrk="1"/>
            <a:r>
              <a:rPr lang="ru-RU" sz="2000" b="1" dirty="0" smtClean="0">
                <a:solidFill>
                  <a:schemeClr val="bg1"/>
                </a:solidFill>
              </a:rPr>
              <a:t>РАЗВИТИЕ СИСТЕМЫ УПРАВЛЕНИЯ  ИННОВАЦИЯМИ И </a:t>
            </a:r>
          </a:p>
          <a:p>
            <a:pPr algn="just" latinLnBrk="1"/>
            <a:r>
              <a:rPr lang="ru-RU" sz="2000" b="1" dirty="0" smtClean="0">
                <a:solidFill>
                  <a:schemeClr val="bg1"/>
                </a:solidFill>
              </a:rPr>
              <a:t>ИННОВАЦИОННОЙ  ИНФРАСТРУКТУРЫ, ВЗАИМОДЕЙСТВИЕ СО </a:t>
            </a:r>
          </a:p>
          <a:p>
            <a:pPr algn="just" latinLnBrk="1"/>
            <a:r>
              <a:rPr lang="ru-RU" sz="2000" b="1" dirty="0" smtClean="0">
                <a:solidFill>
                  <a:schemeClr val="bg1"/>
                </a:solidFill>
              </a:rPr>
              <a:t>СТОРОННИМИ</a:t>
            </a:r>
            <a:r>
              <a:rPr lang="en-US" sz="2000" b="1" dirty="0" smtClean="0">
                <a:solidFill>
                  <a:schemeClr val="bg1"/>
                </a:solidFill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</a:rPr>
              <a:t> ОРГАНИЗАЦИЯМИ (В Т.Ч. С ВУЗАМИ)</a:t>
            </a:r>
          </a:p>
          <a:p>
            <a:pPr lvl="0" algn="just" latinLnBrk="1"/>
            <a:endParaRPr lang="ru-RU" sz="2000" b="1" dirty="0" smtClean="0">
              <a:solidFill>
                <a:schemeClr val="bg1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179532" y="8433364"/>
            <a:ext cx="6991405" cy="400085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pPr algn="just" rtl="0" latinLnBrk="1" hangingPunct="0"/>
            <a:r>
              <a:rPr lang="ru-RU" sz="2000" b="1" dirty="0" smtClean="0">
                <a:solidFill>
                  <a:schemeClr val="bg1"/>
                </a:solidFill>
              </a:rPr>
              <a:t>ФИНАНСИРОВАНИЕ ПИР</a:t>
            </a:r>
          </a:p>
        </p:txBody>
      </p:sp>
      <p:sp>
        <p:nvSpPr>
          <p:cNvPr id="40" name="Shape 133"/>
          <p:cNvSpPr/>
          <p:nvPr/>
        </p:nvSpPr>
        <p:spPr>
          <a:xfrm>
            <a:off x="147345" y="9159688"/>
            <a:ext cx="719654" cy="507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87" tIns="50787" rIns="50787" bIns="50787" anchor="b">
            <a:normAutofit/>
          </a:bodyPr>
          <a:lstStyle>
            <a:lvl1pPr algn="l">
              <a:lnSpc>
                <a:spcPct val="80000"/>
              </a:lnSpc>
              <a:defRPr sz="1900">
                <a:latin typeface="Pragmatica"/>
                <a:ea typeface="Pragmatica"/>
                <a:cs typeface="Pragmatica"/>
                <a:sym typeface="Pragmatica"/>
              </a:defRPr>
            </a:lvl1pPr>
          </a:lstStyle>
          <a:p>
            <a:r>
              <a:rPr lang="ru-RU" dirty="0" smtClean="0"/>
              <a:t>3</a:t>
            </a:r>
            <a:endParaRPr dirty="0"/>
          </a:p>
        </p:txBody>
      </p:sp>
      <p:pic>
        <p:nvPicPr>
          <p:cNvPr id="41" name="pasted-image.pdf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0047816" y="9159688"/>
            <a:ext cx="2619858" cy="521445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="" xmlns:p14="http://schemas.microsoft.com/office/powerpoint/2010/main" val="188623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2"/>
          </p:nvPr>
        </p:nvSpPr>
        <p:spPr>
          <a:xfrm>
            <a:off x="328061" y="9251952"/>
            <a:ext cx="230806" cy="379565"/>
          </a:xfrm>
        </p:spPr>
        <p:txBody>
          <a:bodyPr/>
          <a:lstStyle/>
          <a:p>
            <a:fld id="{86CB4B4D-7CA3-9044-876B-883B54F8677D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5" name="Shape 130"/>
          <p:cNvSpPr txBox="1">
            <a:spLocks/>
          </p:cNvSpPr>
          <p:nvPr/>
        </p:nvSpPr>
        <p:spPr>
          <a:xfrm>
            <a:off x="232629" y="14065"/>
            <a:ext cx="11600686" cy="812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87" tIns="50787" rIns="50787" bIns="50787" anchor="b">
            <a:noAutofit/>
          </a:bodyPr>
          <a:lstStyle>
            <a:lvl1pPr algn="l">
              <a:lnSpc>
                <a:spcPct val="80000"/>
              </a:lnSpc>
              <a:defRPr sz="5100">
                <a:solidFill>
                  <a:srgbClr val="1A1919"/>
                </a:solidFill>
                <a:latin typeface="Pragmatica Medium"/>
                <a:ea typeface="Pragmatica Medium"/>
                <a:cs typeface="Pragmatica Medium"/>
                <a:sym typeface="Pragmatica Medium"/>
              </a:defRPr>
            </a:lvl1pPr>
          </a:lstStyle>
          <a:p>
            <a:pPr lvl="0" algn="just" hangingPunct="1"/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ПОКАЗАТЕЛИ ВЗАИМОДЕЙСТВИЯ КОМПАНИИ С ВУЗАМИ И НАУЧНЫМИ ОРГАНИЗАЦИЯМИ</a:t>
            </a: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58867" y="1965885"/>
            <a:ext cx="3925457" cy="1323415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pPr lvl="0" algn="r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ОБЪЕМ </a:t>
            </a:r>
          </a:p>
          <a:p>
            <a:pPr lvl="0" algn="r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ФИНАНСИРОВАНИЯ НИОКР, </a:t>
            </a:r>
          </a:p>
          <a:p>
            <a:pPr lvl="0" algn="r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ВЫПОЛНЕННЫХ  ВУЗАМИ </a:t>
            </a:r>
          </a:p>
          <a:p>
            <a:pPr lvl="0" algn="r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 ЗАКАЗАМ КОМПАНИИ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966886" y="1991285"/>
            <a:ext cx="4491814" cy="1323415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pPr lvl="0" algn="l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ОБЪЕМ ФИНАНСИРОВАНИЯ </a:t>
            </a:r>
          </a:p>
          <a:p>
            <a:pPr lvl="0" algn="l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НИОКР, ВЫПОЛНЕННЫХ </a:t>
            </a:r>
          </a:p>
          <a:p>
            <a:pPr lvl="0" algn="l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НАУЧНЫМИ ОРГАНИЗАЦИЯМИ</a:t>
            </a:r>
          </a:p>
          <a:p>
            <a:pPr lvl="0" algn="l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 ЗАКАЗАМ КОМПАНИИ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-93000" y="4145792"/>
            <a:ext cx="4577324" cy="1323415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pPr lvl="0" algn="r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КОЛИЧЕСТВО </a:t>
            </a:r>
          </a:p>
          <a:p>
            <a:pPr lvl="0" algn="r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СОТРУДНИКОВ КОМПАНИИ,</a:t>
            </a:r>
          </a:p>
          <a:p>
            <a:pPr lvl="0" algn="r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ПРОШЕДШИХ </a:t>
            </a:r>
          </a:p>
          <a:p>
            <a:pPr lvl="0" algn="r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ПЕРЕПОДГОТОВКУ  В  ВУЗАХ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7966886" y="4107692"/>
            <a:ext cx="4179119" cy="1323415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pPr lvl="0" algn="l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КОЛИЧЕСТВО СОТРУДНИКОВ КОМПАНИИ, ПРОШЕДШИХ </a:t>
            </a:r>
          </a:p>
          <a:p>
            <a:pPr lvl="0" algn="l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ПОВЫШЕНИЕ</a:t>
            </a:r>
          </a:p>
          <a:p>
            <a:pPr lvl="0" algn="l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КВАЛИФИКАЦИИ В ВУЗАХ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560023" y="6354046"/>
            <a:ext cx="3924301" cy="1323415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pPr lvl="0" algn="r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ОБЪЕМ ФИНАНСИРОВАНИЯ ПЕРЕПОДГОТОВКИ</a:t>
            </a:r>
          </a:p>
          <a:p>
            <a:pPr lvl="0" algn="r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СОТРУДНИКОВ КОМПАНИИ В ВУЗАХ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966886" y="6354046"/>
            <a:ext cx="4296822" cy="1323415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pPr lvl="0" algn="l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ОБЪЕМ ФИНАНСИРОВАНИЯ </a:t>
            </a:r>
          </a:p>
          <a:p>
            <a:pPr lvl="0" algn="l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ПОВЫШЕНИЯ КВАЛИФИКАЦИИ СОТРУДНИКОВ КОМПАНИИ</a:t>
            </a:r>
          </a:p>
          <a:p>
            <a:pPr lvl="0" algn="l" rtl="0" latinLnBrk="1" hangingPunct="0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 ВУЗАХ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56661" y="2189799"/>
            <a:ext cx="1189380" cy="922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3783" y="2164399"/>
            <a:ext cx="1189380" cy="922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1561" y="6472149"/>
            <a:ext cx="1341661" cy="1140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56661" y="4302801"/>
            <a:ext cx="1167422" cy="1115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31502" y="6446749"/>
            <a:ext cx="1341661" cy="1140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05741" y="4277401"/>
            <a:ext cx="1167422" cy="1115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asted-image.pdf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9414934" y="8794324"/>
            <a:ext cx="3252740" cy="64741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Шестиугольник 72"/>
          <p:cNvSpPr/>
          <p:nvPr/>
        </p:nvSpPr>
        <p:spPr>
          <a:xfrm>
            <a:off x="4972010" y="1533244"/>
            <a:ext cx="3060000" cy="1044000"/>
          </a:xfrm>
          <a:prstGeom prst="hexagon">
            <a:avLst/>
          </a:prstGeom>
          <a:solidFill>
            <a:schemeClr val="tx2">
              <a:lumMod val="60000"/>
              <a:lumOff val="40000"/>
              <a:alpha val="34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endParaRPr lang="ru-RU" sz="2400">
              <a:solidFill>
                <a:srgbClr val="FFFFFF"/>
              </a:solidFill>
            </a:endParaRPr>
          </a:p>
        </p:txBody>
      </p:sp>
      <p:sp>
        <p:nvSpPr>
          <p:cNvPr id="71" name="Пятиугольник 70"/>
          <p:cNvSpPr/>
          <p:nvPr/>
        </p:nvSpPr>
        <p:spPr>
          <a:xfrm flipH="1">
            <a:off x="8375304" y="7106052"/>
            <a:ext cx="4320000" cy="1440000"/>
          </a:xfrm>
          <a:prstGeom prst="homePlate">
            <a:avLst/>
          </a:prstGeom>
          <a:solidFill>
            <a:schemeClr val="tx2">
              <a:lumMod val="60000"/>
              <a:lumOff val="40000"/>
              <a:alpha val="34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140356" y="7525676"/>
            <a:ext cx="45407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ОБЪЕДИНЕННЫЕ НАУЧНО-ТЕХНИЧЕСКИЕ СОВЕТЫ</a:t>
            </a:r>
          </a:p>
        </p:txBody>
      </p:sp>
      <p:sp>
        <p:nvSpPr>
          <p:cNvPr id="69" name="Пятиугольник 68"/>
          <p:cNvSpPr/>
          <p:nvPr/>
        </p:nvSpPr>
        <p:spPr>
          <a:xfrm flipH="1">
            <a:off x="8448607" y="3500433"/>
            <a:ext cx="4320000" cy="1440000"/>
          </a:xfrm>
          <a:prstGeom prst="homePlate">
            <a:avLst/>
          </a:prstGeom>
          <a:solidFill>
            <a:schemeClr val="tx2">
              <a:lumMod val="60000"/>
              <a:lumOff val="40000"/>
              <a:alpha val="34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70" name="Пятиугольник 69"/>
          <p:cNvSpPr/>
          <p:nvPr/>
        </p:nvSpPr>
        <p:spPr>
          <a:xfrm flipH="1">
            <a:off x="8448607" y="5185723"/>
            <a:ext cx="4320000" cy="1440000"/>
          </a:xfrm>
          <a:prstGeom prst="homePlate">
            <a:avLst/>
          </a:prstGeom>
          <a:solidFill>
            <a:schemeClr val="tx2">
              <a:lumMod val="60000"/>
              <a:lumOff val="40000"/>
              <a:alpha val="34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67" name="Пятиугольник 66"/>
          <p:cNvSpPr/>
          <p:nvPr/>
        </p:nvSpPr>
        <p:spPr>
          <a:xfrm flipH="1">
            <a:off x="8498663" y="1359917"/>
            <a:ext cx="4320000" cy="1440000"/>
          </a:xfrm>
          <a:prstGeom prst="homePlate">
            <a:avLst/>
          </a:prstGeom>
          <a:solidFill>
            <a:schemeClr val="tx2">
              <a:lumMod val="60000"/>
              <a:lumOff val="40000"/>
              <a:alpha val="34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58" name="Пятиугольник 57"/>
          <p:cNvSpPr/>
          <p:nvPr/>
        </p:nvSpPr>
        <p:spPr>
          <a:xfrm>
            <a:off x="197779" y="1359917"/>
            <a:ext cx="4320000" cy="1440000"/>
          </a:xfrm>
          <a:prstGeom prst="homePlate">
            <a:avLst/>
          </a:prstGeom>
          <a:solidFill>
            <a:schemeClr val="tx2">
              <a:lumMod val="60000"/>
              <a:lumOff val="40000"/>
              <a:alpha val="34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57" name="Пятиугольник 56"/>
          <p:cNvSpPr/>
          <p:nvPr/>
        </p:nvSpPr>
        <p:spPr>
          <a:xfrm>
            <a:off x="197779" y="3309110"/>
            <a:ext cx="4320000" cy="1440000"/>
          </a:xfrm>
          <a:prstGeom prst="homePlate">
            <a:avLst/>
          </a:prstGeom>
          <a:solidFill>
            <a:schemeClr val="tx2">
              <a:lumMod val="60000"/>
              <a:lumOff val="40000"/>
              <a:alpha val="34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56" name="Пятиугольник 55"/>
          <p:cNvSpPr/>
          <p:nvPr/>
        </p:nvSpPr>
        <p:spPr>
          <a:xfrm>
            <a:off x="197779" y="5227927"/>
            <a:ext cx="4320000" cy="1440000"/>
          </a:xfrm>
          <a:prstGeom prst="homePlate">
            <a:avLst/>
          </a:prstGeom>
          <a:solidFill>
            <a:schemeClr val="tx2">
              <a:lumMod val="60000"/>
              <a:lumOff val="40000"/>
              <a:alpha val="34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95" name="Пятиугольник 94"/>
          <p:cNvSpPr/>
          <p:nvPr/>
        </p:nvSpPr>
        <p:spPr>
          <a:xfrm>
            <a:off x="197779" y="7059572"/>
            <a:ext cx="4320000" cy="1440000"/>
          </a:xfrm>
          <a:prstGeom prst="homePlate">
            <a:avLst/>
          </a:prstGeom>
          <a:solidFill>
            <a:schemeClr val="tx2">
              <a:lumMod val="60000"/>
              <a:lumOff val="40000"/>
              <a:alpha val="34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7" name="pasted-image.pdf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0415310" y="9166824"/>
            <a:ext cx="2403353" cy="478354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hape 133"/>
          <p:cNvSpPr/>
          <p:nvPr/>
        </p:nvSpPr>
        <p:spPr>
          <a:xfrm>
            <a:off x="253224" y="9137764"/>
            <a:ext cx="719655" cy="5074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b">
            <a:normAutofit/>
          </a:bodyPr>
          <a:lstStyle>
            <a:lvl1pPr algn="l">
              <a:lnSpc>
                <a:spcPct val="80000"/>
              </a:lnSpc>
              <a:defRPr sz="1900">
                <a:latin typeface="Pragmatica"/>
                <a:ea typeface="Pragmatica"/>
                <a:cs typeface="Pragmatica"/>
                <a:sym typeface="Pragmatica"/>
              </a:defRPr>
            </a:lvl1pPr>
          </a:lstStyle>
          <a:p>
            <a:r>
              <a:rPr lang="ru-RU" dirty="0" smtClean="0"/>
              <a:t>5</a:t>
            </a:r>
            <a:endParaRPr dirty="0"/>
          </a:p>
        </p:txBody>
      </p:sp>
      <p:sp>
        <p:nvSpPr>
          <p:cNvPr id="20" name="Shape 130"/>
          <p:cNvSpPr txBox="1">
            <a:spLocks/>
          </p:cNvSpPr>
          <p:nvPr/>
        </p:nvSpPr>
        <p:spPr>
          <a:xfrm>
            <a:off x="204493" y="-168821"/>
            <a:ext cx="11600686" cy="812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b">
            <a:noAutofit/>
          </a:bodyPr>
          <a:lstStyle>
            <a:lvl1pPr algn="l">
              <a:lnSpc>
                <a:spcPct val="80000"/>
              </a:lnSpc>
              <a:defRPr sz="5100">
                <a:solidFill>
                  <a:srgbClr val="1A1919"/>
                </a:solidFill>
                <a:latin typeface="Pragmatica Medium"/>
                <a:ea typeface="Pragmatica Medium"/>
                <a:cs typeface="Pragmatica Medium"/>
                <a:sym typeface="Pragmatica Medium"/>
              </a:defRPr>
            </a:lvl1pPr>
          </a:lstStyle>
          <a:p>
            <a:pPr lvl="0" algn="just" hangingPunct="1"/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МЕРОПРИЯТИЯ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РЕАЛИЗАЦИИ ПИР </a:t>
            </a:r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В НАУЧНОЙ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СФЕРЕ</a:t>
            </a: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5768" y="1863786"/>
            <a:ext cx="39731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ИНЖИНИРИНГОВЫЕ ЦЕНТРЫ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3224" y="3514501"/>
            <a:ext cx="4838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ЦЕНТРЫ КОМПЕТЕНЦИЙ ПО </a:t>
            </a:r>
          </a:p>
          <a:p>
            <a:pPr algn="l"/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ПРИОРИТЕТНЫМ НАПРАВЛЕНИЯМ ИННОВАЦИОННОГО РАЗВИТИЯ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945808" y="1737173"/>
            <a:ext cx="46831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ИССЛЕДОВАТЕЛЬСКИЕ </a:t>
            </a:r>
          </a:p>
          <a:p>
            <a:pPr algn="r"/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ЦЕНТРЫ, ЛАБОРАТОРИИ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679761" y="3773869"/>
            <a:ext cx="39492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ОТРАСЛЕВЫЕ РЕСУРСНЫЕ ЦЕНТРЫ, ИНЖИНИРИНГОВЫЕ КОНСОРЦИУМЫ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65768" y="5660362"/>
            <a:ext cx="52852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ЦЕНТРЫ ТРАНСФЕРА </a:t>
            </a:r>
          </a:p>
          <a:p>
            <a:pPr algn="l"/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ТЕХНОЛОГИЙ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65768" y="7186184"/>
            <a:ext cx="4838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КОМПЛЕКСНЫЕ ПРОЕКТЫ </a:t>
            </a:r>
          </a:p>
          <a:p>
            <a:pPr algn="l"/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ПО СОЗДАНИЮ  ВЫСОКОТЕХНОЛОГИЧНОГО </a:t>
            </a:r>
          </a:p>
          <a:p>
            <a:pPr algn="l"/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ПРОИЗВОДСТВА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7863716" y="5565865"/>
            <a:ext cx="47793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ИССЛЕДОВАТЕЛЬСКИЕ</a:t>
            </a:r>
          </a:p>
          <a:p>
            <a:pPr algn="r"/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 КОНСОРЦИУМЫ </a:t>
            </a:r>
          </a:p>
        </p:txBody>
      </p:sp>
      <p:sp>
        <p:nvSpPr>
          <p:cNvPr id="8198" name="AutoShape 6" descr="Image result for значок галоч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00" name="AutoShape 8" descr="Image result for значок галоч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02" name="AutoShape 10" descr="Image result for значок галоч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5" name="Прямоугольник 54"/>
          <p:cNvSpPr/>
          <p:nvPr/>
        </p:nvSpPr>
        <p:spPr>
          <a:xfrm>
            <a:off x="5002552" y="1611710"/>
            <a:ext cx="3055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НИОКР </a:t>
            </a:r>
          </a:p>
          <a:p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ПО ЗАКАЗАМ </a:t>
            </a:r>
          </a:p>
          <a:p>
            <a:r>
              <a:rPr lang="ru-RU" sz="1800" b="1" dirty="0">
                <a:solidFill>
                  <a:schemeClr val="bg2">
                    <a:lumMod val="25000"/>
                  </a:schemeClr>
                </a:solidFill>
              </a:rPr>
              <a:t>КОМПАНИЙ</a:t>
            </a: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41474" y="3351623"/>
            <a:ext cx="3148062" cy="375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2"/>
          </p:nvPr>
        </p:nvSpPr>
        <p:spPr>
          <a:xfrm>
            <a:off x="40281" y="9307438"/>
            <a:ext cx="384695" cy="379565"/>
          </a:xfrm>
        </p:spPr>
        <p:txBody>
          <a:bodyPr/>
          <a:lstStyle/>
          <a:p>
            <a:fld id="{86CB4B4D-7CA3-9044-876B-883B54F8677D}" type="slidenum">
              <a:rPr lang="ru-RU" smtClean="0"/>
              <a:pPr/>
              <a:t>6</a:t>
            </a:fld>
            <a:endParaRPr lang="ru-RU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12695" y="1657657"/>
            <a:ext cx="3781606" cy="6084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191187" y="7742237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b="1" dirty="0" smtClean="0">
                <a:solidFill>
                  <a:schemeClr val="bg2">
                    <a:lumMod val="50000"/>
                  </a:schemeClr>
                </a:solidFill>
                <a:sym typeface="Pragmatica Medium"/>
              </a:rPr>
              <a:t>2016</a:t>
            </a:r>
            <a:endParaRPr lang="ru-RU" sz="1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442573" y="7742237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b="1" dirty="0" smtClean="0">
                <a:solidFill>
                  <a:schemeClr val="bg2">
                    <a:lumMod val="50000"/>
                  </a:schemeClr>
                </a:solidFill>
                <a:sym typeface="Pragmatica Medium"/>
              </a:rPr>
              <a:t>2020</a:t>
            </a:r>
            <a:endParaRPr lang="ru-RU" sz="1800" dirty="0"/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5" y="8321675"/>
            <a:ext cx="3587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1" y="9006684"/>
            <a:ext cx="636587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1015999" y="8194675"/>
            <a:ext cx="5672399" cy="738640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pPr algn="l"/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  <a:sym typeface="Pragmatica Medium"/>
              </a:rPr>
              <a:t>ОБЪЕМ ФИНАНСИРОВАНИЯ НИОКР, ВЫПОЛНЕННЫХ НАУЧНЫМИ ОРГАНИЗАЦИЯМИ ПО ЗАКАЗАМ КОМПАНИИ, МЛН.РУБ.</a:t>
            </a:r>
            <a:endParaRPr lang="ru-RU" sz="1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16000" y="9006684"/>
            <a:ext cx="5078412" cy="523196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pPr algn="l"/>
            <a:r>
              <a:rPr lang="ru-RU" sz="1400" b="1" dirty="0" smtClean="0">
                <a:solidFill>
                  <a:schemeClr val="bg2">
                    <a:lumMod val="50000"/>
                  </a:schemeClr>
                </a:solidFill>
                <a:sym typeface="Pragmatica Medium"/>
              </a:rPr>
              <a:t>ОБЪЕМ ФИНАНСИРОВАНИЯ НИОКР, ВЫПОЛНЕННЫХ ВУЗАМИ ПО ЗАКАЗАМ КОМПАНИИ, МЛН.РУБ.</a:t>
            </a:r>
            <a:endParaRPr lang="ru-RU" sz="1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2" name="Shape 130"/>
          <p:cNvSpPr txBox="1">
            <a:spLocks/>
          </p:cNvSpPr>
          <p:nvPr/>
        </p:nvSpPr>
        <p:spPr>
          <a:xfrm>
            <a:off x="232629" y="420077"/>
            <a:ext cx="11600686" cy="812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87" tIns="50787" rIns="50787" bIns="50787" anchor="b">
            <a:noAutofit/>
          </a:bodyPr>
          <a:lstStyle>
            <a:lvl1pPr algn="l">
              <a:lnSpc>
                <a:spcPct val="80000"/>
              </a:lnSpc>
              <a:defRPr sz="5100">
                <a:solidFill>
                  <a:srgbClr val="1A1919"/>
                </a:solidFill>
                <a:latin typeface="Pragmatica Medium"/>
                <a:ea typeface="Pragmatica Medium"/>
                <a:cs typeface="Pragmatica Medium"/>
                <a:sym typeface="Pragmatica Medium"/>
              </a:defRPr>
            </a:lvl1pPr>
          </a:lstStyle>
          <a:p>
            <a:pPr algn="just" hangingPunct="1"/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ДИНАМИКА ОБЪЕМОВ ФИНАНСИРОВНИЯ НИОКР, ВЫПОЛНЯЕМЫХ  ВУЗАМИ И НАУЧНЫМИ ОРГАНИЗАЦИЯМИ</a:t>
            </a:r>
          </a:p>
          <a:p>
            <a:pPr lvl="0" algn="just" hangingPunct="1"/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369108" y="2715967"/>
            <a:ext cx="1450608" cy="369308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 latinLnBrk="1" hangingPunct="0"/>
            <a:r>
              <a:rPr lang="ru-RU" sz="1800" b="1" dirty="0" smtClean="0">
                <a:solidFill>
                  <a:srgbClr val="734D6E"/>
                </a:solidFill>
              </a:rPr>
              <a:t>34% РОСТ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357813" y="2346659"/>
            <a:ext cx="1450608" cy="369308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 latinLnBrk="1" hangingPunct="0"/>
            <a:r>
              <a:rPr lang="ru-RU" sz="1800" b="1" dirty="0" smtClean="0">
                <a:solidFill>
                  <a:srgbClr val="00B0F0"/>
                </a:solidFill>
              </a:rPr>
              <a:t>80% РОСТ</a:t>
            </a: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7480300" y="1232096"/>
            <a:ext cx="0" cy="7322922"/>
          </a:xfrm>
          <a:prstGeom prst="line">
            <a:avLst/>
          </a:prstGeom>
          <a:noFill/>
          <a:ln w="38100" cap="flat">
            <a:solidFill>
              <a:schemeClr val="bg2">
                <a:lumMod val="75000"/>
              </a:schemeClr>
            </a:solidFill>
            <a:prstDash val="sysDot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9" name="Прямоугольник 18"/>
          <p:cNvSpPr/>
          <p:nvPr/>
        </p:nvSpPr>
        <p:spPr>
          <a:xfrm>
            <a:off x="9272736" y="3414429"/>
            <a:ext cx="3514961" cy="954083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pPr algn="l" rtl="0" latinLnBrk="1" hangingPunct="0"/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</a:rPr>
              <a:t>БОЛЕЕ </a:t>
            </a:r>
          </a:p>
          <a:p>
            <a:pPr algn="l" rtl="0" latinLnBrk="1" hangingPunct="0"/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</a:rPr>
              <a:t>80 ВУЗОВ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9255215" y="6604000"/>
            <a:ext cx="3679915" cy="954083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pPr algn="l" rtl="0" latinLnBrk="1" hangingPunct="0"/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</a:rPr>
              <a:t>БОЛЕЕ 400 </a:t>
            </a:r>
          </a:p>
          <a:p>
            <a:pPr algn="l" rtl="0" latinLnBrk="1" hangingPunct="0"/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</a:rPr>
              <a:t>ПРОЕКТОВ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234162" y="2931386"/>
            <a:ext cx="8306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sym typeface="Pragmatica Medium"/>
              </a:rPr>
              <a:t>32810,0</a:t>
            </a:r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309523" y="1349880"/>
            <a:ext cx="8306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43889,8</a:t>
            </a:r>
            <a:endParaRPr lang="ru-RU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283857" y="4492314"/>
            <a:ext cx="7312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rgbClr val="00B0F0"/>
                </a:solidFill>
              </a:rPr>
              <a:t>7195,6</a:t>
            </a:r>
            <a:endParaRPr lang="ru-RU" sz="1400" b="1" dirty="0">
              <a:solidFill>
                <a:srgbClr val="00B0F0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461925" y="2038882"/>
            <a:ext cx="8306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solidFill>
                  <a:srgbClr val="00B0F0"/>
                </a:solidFill>
              </a:rPr>
              <a:t>12919,8</a:t>
            </a:r>
            <a:endParaRPr lang="ru-RU" sz="1400" b="1" dirty="0">
              <a:solidFill>
                <a:srgbClr val="00B0F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199301" y="2119067"/>
            <a:ext cx="155363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b="1" dirty="0" smtClean="0">
                <a:solidFill>
                  <a:srgbClr val="336699"/>
                </a:solidFill>
              </a:rPr>
              <a:t>80</a:t>
            </a:r>
            <a:endParaRPr lang="ru-RU" sz="96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9238060" y="5237540"/>
            <a:ext cx="223811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b="1" dirty="0" smtClean="0">
                <a:solidFill>
                  <a:srgbClr val="734D6E"/>
                </a:solidFill>
              </a:rPr>
              <a:t>400</a:t>
            </a:r>
          </a:p>
        </p:txBody>
      </p:sp>
      <p:sp>
        <p:nvSpPr>
          <p:cNvPr id="28" name="Равнобедренный треугольник 27"/>
          <p:cNvSpPr/>
          <p:nvPr/>
        </p:nvSpPr>
        <p:spPr>
          <a:xfrm>
            <a:off x="8118724" y="2433157"/>
            <a:ext cx="865336" cy="937458"/>
          </a:xfrm>
          <a:prstGeom prst="triangle">
            <a:avLst/>
          </a:prstGeom>
          <a:solidFill>
            <a:srgbClr val="336699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30" name="Равнобедренный треугольник 29"/>
          <p:cNvSpPr/>
          <p:nvPr/>
        </p:nvSpPr>
        <p:spPr>
          <a:xfrm>
            <a:off x="8118724" y="5552242"/>
            <a:ext cx="865336" cy="937458"/>
          </a:xfrm>
          <a:prstGeom prst="triangle">
            <a:avLst/>
          </a:prstGeom>
          <a:solidFill>
            <a:srgbClr val="734D6E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spc="0" normalizeH="0" baseline="0" dirty="0">
              <a:ln>
                <a:noFill/>
              </a:ln>
              <a:solidFill>
                <a:srgbClr val="734D6E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pic>
        <p:nvPicPr>
          <p:cNvPr id="31" name="pasted-image.pdf"/>
          <p:cNvPicPr>
            <a:picLocks noChangeAspect="1"/>
          </p:cNvPicPr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10464800" y="9178317"/>
            <a:ext cx="2403355" cy="47835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asted-image.pdf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0464800" y="9178317"/>
            <a:ext cx="2403355" cy="478354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hape 133"/>
          <p:cNvSpPr/>
          <p:nvPr/>
        </p:nvSpPr>
        <p:spPr>
          <a:xfrm>
            <a:off x="155577" y="9178317"/>
            <a:ext cx="719654" cy="5074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87" tIns="50787" rIns="50787" bIns="50787" anchor="b">
            <a:normAutofit/>
          </a:bodyPr>
          <a:lstStyle>
            <a:lvl1pPr algn="l">
              <a:lnSpc>
                <a:spcPct val="80000"/>
              </a:lnSpc>
              <a:defRPr sz="1900">
                <a:latin typeface="Pragmatica"/>
                <a:ea typeface="Pragmatica"/>
                <a:cs typeface="Pragmatica"/>
                <a:sym typeface="Pragmatica"/>
              </a:defRPr>
            </a:lvl1pPr>
          </a:lstStyle>
          <a:p>
            <a:r>
              <a:rPr lang="en-US" dirty="0" smtClean="0"/>
              <a:t>7</a:t>
            </a:r>
            <a:endParaRPr dirty="0"/>
          </a:p>
        </p:txBody>
      </p:sp>
      <p:sp>
        <p:nvSpPr>
          <p:cNvPr id="20" name="Shape 130"/>
          <p:cNvSpPr txBox="1">
            <a:spLocks/>
          </p:cNvSpPr>
          <p:nvPr/>
        </p:nvSpPr>
        <p:spPr>
          <a:xfrm>
            <a:off x="232629" y="-100235"/>
            <a:ext cx="11600686" cy="812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87" tIns="50787" rIns="50787" bIns="50787" anchor="b">
            <a:noAutofit/>
          </a:bodyPr>
          <a:lstStyle>
            <a:lvl1pPr algn="l">
              <a:lnSpc>
                <a:spcPct val="80000"/>
              </a:lnSpc>
              <a:defRPr sz="5100">
                <a:solidFill>
                  <a:srgbClr val="1A1919"/>
                </a:solidFill>
                <a:latin typeface="Pragmatica Medium"/>
                <a:ea typeface="Pragmatica Medium"/>
                <a:cs typeface="Pragmatica Medium"/>
                <a:sym typeface="Pragmatica Medium"/>
              </a:defRPr>
            </a:lvl1pPr>
          </a:lstStyle>
          <a:p>
            <a:pPr lvl="0" algn="just" hangingPunct="1"/>
            <a:r>
              <a:rPr lang="ru-RU" sz="2400" dirty="0">
                <a:solidFill>
                  <a:schemeClr val="bg2">
                    <a:lumMod val="25000"/>
                  </a:schemeClr>
                </a:solidFill>
              </a:rPr>
              <a:t>МЕРОПРИЯТИЯ РЕАЛИЗАЦИИ ПИР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В СФЕРЕ ОБРАЗОВАНИЯ</a:t>
            </a: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8198" name="AutoShape 6" descr="Image result for значок галочка"/>
          <p:cNvSpPr>
            <a:spLocks noChangeAspect="1" noChangeArrowheads="1"/>
          </p:cNvSpPr>
          <p:nvPr/>
        </p:nvSpPr>
        <p:spPr bwMode="auto">
          <a:xfrm>
            <a:off x="155577" y="-144460"/>
            <a:ext cx="304801" cy="304801"/>
          </a:xfrm>
          <a:prstGeom prst="rect">
            <a:avLst/>
          </a:prstGeom>
          <a:noFill/>
        </p:spPr>
        <p:txBody>
          <a:bodyPr vert="horz" wrap="square" lIns="91418" tIns="45708" rIns="91418" bIns="4570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00" name="AutoShape 8" descr="Image result for значок галочка"/>
          <p:cNvSpPr>
            <a:spLocks noChangeAspect="1" noChangeArrowheads="1"/>
          </p:cNvSpPr>
          <p:nvPr/>
        </p:nvSpPr>
        <p:spPr bwMode="auto">
          <a:xfrm>
            <a:off x="155577" y="-144460"/>
            <a:ext cx="304801" cy="304801"/>
          </a:xfrm>
          <a:prstGeom prst="rect">
            <a:avLst/>
          </a:prstGeom>
          <a:noFill/>
        </p:spPr>
        <p:txBody>
          <a:bodyPr vert="horz" wrap="square" lIns="91418" tIns="45708" rIns="91418" bIns="4570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02" name="AutoShape 10" descr="Image result for значок галочка"/>
          <p:cNvSpPr>
            <a:spLocks noChangeAspect="1" noChangeArrowheads="1"/>
          </p:cNvSpPr>
          <p:nvPr/>
        </p:nvSpPr>
        <p:spPr bwMode="auto">
          <a:xfrm>
            <a:off x="155577" y="-144460"/>
            <a:ext cx="304801" cy="304801"/>
          </a:xfrm>
          <a:prstGeom prst="rect">
            <a:avLst/>
          </a:prstGeom>
          <a:noFill/>
        </p:spPr>
        <p:txBody>
          <a:bodyPr vert="horz" wrap="square" lIns="91418" tIns="45708" rIns="91418" bIns="45708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5" name="Прямоугольник 74"/>
          <p:cNvSpPr/>
          <p:nvPr/>
        </p:nvSpPr>
        <p:spPr>
          <a:xfrm>
            <a:off x="475287" y="3884386"/>
            <a:ext cx="3425778" cy="1077195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СИСТЕМА НЕПРЕРЫВНОГО ОБРАЗОВАНИЯ</a:t>
            </a:r>
          </a:p>
        </p:txBody>
      </p:sp>
      <p:sp>
        <p:nvSpPr>
          <p:cNvPr id="76" name="Прямоугольник 75"/>
          <p:cNvSpPr/>
          <p:nvPr/>
        </p:nvSpPr>
        <p:spPr>
          <a:xfrm>
            <a:off x="3559312" y="3884381"/>
            <a:ext cx="5019874" cy="738640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ПРОЕКТЫ ПО</a:t>
            </a:r>
          </a:p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РАБОТЕ С МОЛОДЕЖЬЮ</a:t>
            </a:r>
          </a:p>
        </p:txBody>
      </p:sp>
      <p:sp>
        <p:nvSpPr>
          <p:cNvPr id="77" name="Прямоугольник 76"/>
          <p:cNvSpPr/>
          <p:nvPr/>
        </p:nvSpPr>
        <p:spPr>
          <a:xfrm>
            <a:off x="8046727" y="7114071"/>
            <a:ext cx="4772595" cy="1384970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ПРОФЕССИОНАЛЬНАЯ ПЕРЕПОДГОТОВКА, ПОВЫШЕНИЕ </a:t>
            </a:r>
          </a:p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КВАЛИФИКАЦИИ ПЕРСОНАЛА</a:t>
            </a:r>
          </a:p>
        </p:txBody>
      </p:sp>
      <p:sp>
        <p:nvSpPr>
          <p:cNvPr id="78" name="Прямоугольник 77"/>
          <p:cNvSpPr/>
          <p:nvPr/>
        </p:nvSpPr>
        <p:spPr>
          <a:xfrm>
            <a:off x="8423878" y="3884383"/>
            <a:ext cx="3565643" cy="1384970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ОБРАЗОВАТЕЛЬНЫЕ</a:t>
            </a:r>
          </a:p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И ПРОФЕССИОНАЛЬНЫЕ </a:t>
            </a:r>
          </a:p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СТАНДАРТЫ</a:t>
            </a:r>
          </a:p>
        </p:txBody>
      </p:sp>
      <p:sp>
        <p:nvSpPr>
          <p:cNvPr id="79" name="Прямоугольник 78"/>
          <p:cNvSpPr/>
          <p:nvPr/>
        </p:nvSpPr>
        <p:spPr>
          <a:xfrm>
            <a:off x="615968" y="7114072"/>
            <a:ext cx="3142249" cy="1061805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БАЗОВЫЕ КАФЕДРЫ</a:t>
            </a:r>
          </a:p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ЦЕЛЕВОЙ  ПОДГОТОВКИ</a:t>
            </a:r>
          </a:p>
        </p:txBody>
      </p:sp>
      <p:sp>
        <p:nvSpPr>
          <p:cNvPr id="80" name="Прямоугольник 79"/>
          <p:cNvSpPr/>
          <p:nvPr/>
        </p:nvSpPr>
        <p:spPr>
          <a:xfrm>
            <a:off x="4786235" y="7114067"/>
            <a:ext cx="2650441" cy="738640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ПРАКТИКИ И </a:t>
            </a:r>
          </a:p>
          <a:p>
            <a:r>
              <a:rPr lang="ru-RU" sz="21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СТАЖИРОВКИ</a:t>
            </a:r>
          </a:p>
        </p:txBody>
      </p:sp>
      <p:sp>
        <p:nvSpPr>
          <p:cNvPr id="81" name="Прямоугольник 80"/>
          <p:cNvSpPr/>
          <p:nvPr/>
        </p:nvSpPr>
        <p:spPr>
          <a:xfrm>
            <a:off x="3190062" y="1312207"/>
            <a:ext cx="6332309" cy="461641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РАЗВИТИЕ ПЕРСОНАЛА ОРГАНИЗАЦИИ</a:t>
            </a:r>
          </a:p>
        </p:txBody>
      </p:sp>
      <p:sp>
        <p:nvSpPr>
          <p:cNvPr id="84" name="Прямоугольник 83"/>
          <p:cNvSpPr/>
          <p:nvPr/>
        </p:nvSpPr>
        <p:spPr>
          <a:xfrm>
            <a:off x="1954456" y="2003718"/>
            <a:ext cx="356143" cy="461641"/>
          </a:xfrm>
          <a:prstGeom prst="rect">
            <a:avLst/>
          </a:prstGeom>
        </p:spPr>
        <p:txBody>
          <a:bodyPr wrap="none" lIns="91418" tIns="45708" rIns="91418" bIns="45708">
            <a:spAutoFit/>
          </a:bodyPr>
          <a:lstStyle/>
          <a:p>
            <a:r>
              <a:rPr lang="ru-RU" sz="2400" b="1" dirty="0">
                <a:solidFill>
                  <a:schemeClr val="bg2">
                    <a:lumMod val="50000"/>
                  </a:schemeClr>
                </a:solidFill>
              </a:rPr>
              <a:t>1</a:t>
            </a:r>
            <a:endParaRPr lang="ru-RU" sz="2400" dirty="0"/>
          </a:p>
        </p:txBody>
      </p:sp>
      <p:sp>
        <p:nvSpPr>
          <p:cNvPr id="85" name="Прямоугольник 84"/>
          <p:cNvSpPr/>
          <p:nvPr/>
        </p:nvSpPr>
        <p:spPr>
          <a:xfrm>
            <a:off x="5906320" y="2003718"/>
            <a:ext cx="356143" cy="461641"/>
          </a:xfrm>
          <a:prstGeom prst="rect">
            <a:avLst/>
          </a:prstGeom>
        </p:spPr>
        <p:txBody>
          <a:bodyPr wrap="none" lIns="91418" tIns="45708" rIns="91418" bIns="45708">
            <a:spAutoFit/>
          </a:bodyPr>
          <a:lstStyle/>
          <a:p>
            <a:r>
              <a:rPr lang="ru-RU" sz="2400" b="1" dirty="0">
                <a:solidFill>
                  <a:schemeClr val="bg2">
                    <a:lumMod val="50000"/>
                  </a:schemeClr>
                </a:solidFill>
              </a:rPr>
              <a:t>2</a:t>
            </a:r>
            <a:endParaRPr lang="ru-RU" sz="2400" dirty="0"/>
          </a:p>
        </p:txBody>
      </p:sp>
      <p:sp>
        <p:nvSpPr>
          <p:cNvPr id="86" name="Прямоугольник 85"/>
          <p:cNvSpPr/>
          <p:nvPr/>
        </p:nvSpPr>
        <p:spPr>
          <a:xfrm>
            <a:off x="9923036" y="2003718"/>
            <a:ext cx="356143" cy="461641"/>
          </a:xfrm>
          <a:prstGeom prst="rect">
            <a:avLst/>
          </a:prstGeom>
        </p:spPr>
        <p:txBody>
          <a:bodyPr wrap="none" lIns="91418" tIns="45708" rIns="91418" bIns="45708">
            <a:spAutoFit/>
          </a:bodyPr>
          <a:lstStyle/>
          <a:p>
            <a:r>
              <a:rPr lang="ru-RU" sz="2400" b="1" dirty="0">
                <a:solidFill>
                  <a:schemeClr val="bg2">
                    <a:lumMod val="50000"/>
                  </a:schemeClr>
                </a:solidFill>
              </a:rPr>
              <a:t>3</a:t>
            </a:r>
            <a:endParaRPr lang="ru-RU" sz="2400" dirty="0"/>
          </a:p>
        </p:txBody>
      </p:sp>
      <p:sp>
        <p:nvSpPr>
          <p:cNvPr id="87" name="Прямоугольник 86"/>
          <p:cNvSpPr/>
          <p:nvPr/>
        </p:nvSpPr>
        <p:spPr>
          <a:xfrm>
            <a:off x="1973336" y="5343116"/>
            <a:ext cx="356143" cy="461641"/>
          </a:xfrm>
          <a:prstGeom prst="rect">
            <a:avLst/>
          </a:prstGeom>
        </p:spPr>
        <p:txBody>
          <a:bodyPr wrap="none" lIns="91418" tIns="45708" rIns="91418" bIns="45708">
            <a:spAutoFit/>
          </a:bodyPr>
          <a:lstStyle/>
          <a:p>
            <a:r>
              <a:rPr lang="ru-RU" sz="2400" b="1" dirty="0">
                <a:solidFill>
                  <a:schemeClr val="bg2">
                    <a:lumMod val="50000"/>
                  </a:schemeClr>
                </a:solidFill>
              </a:rPr>
              <a:t>4</a:t>
            </a:r>
            <a:endParaRPr lang="ru-RU" sz="2400" dirty="0"/>
          </a:p>
        </p:txBody>
      </p:sp>
      <p:sp>
        <p:nvSpPr>
          <p:cNvPr id="88" name="Прямоугольник 87"/>
          <p:cNvSpPr/>
          <p:nvPr/>
        </p:nvSpPr>
        <p:spPr>
          <a:xfrm>
            <a:off x="5906320" y="5343116"/>
            <a:ext cx="356143" cy="461641"/>
          </a:xfrm>
          <a:prstGeom prst="rect">
            <a:avLst/>
          </a:prstGeom>
        </p:spPr>
        <p:txBody>
          <a:bodyPr wrap="none" lIns="91418" tIns="45708" rIns="91418" bIns="45708">
            <a:spAutoFit/>
          </a:bodyPr>
          <a:lstStyle/>
          <a:p>
            <a:r>
              <a:rPr lang="ru-RU" sz="2400" b="1" dirty="0">
                <a:solidFill>
                  <a:schemeClr val="bg2">
                    <a:lumMod val="50000"/>
                  </a:schemeClr>
                </a:solidFill>
              </a:rPr>
              <a:t>5</a:t>
            </a:r>
            <a:endParaRPr lang="ru-RU" sz="2400" dirty="0"/>
          </a:p>
        </p:txBody>
      </p:sp>
      <p:sp>
        <p:nvSpPr>
          <p:cNvPr id="89" name="Прямоугольник 88"/>
          <p:cNvSpPr/>
          <p:nvPr/>
        </p:nvSpPr>
        <p:spPr>
          <a:xfrm>
            <a:off x="9923013" y="5343116"/>
            <a:ext cx="356188" cy="461645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r>
              <a:rPr lang="ru-RU" sz="2400" b="1" dirty="0">
                <a:solidFill>
                  <a:schemeClr val="bg2">
                    <a:lumMod val="50000"/>
                  </a:schemeClr>
                </a:solidFill>
              </a:rPr>
              <a:t>6</a:t>
            </a:r>
            <a:endParaRPr lang="ru-RU" sz="2400" dirty="0"/>
          </a:p>
        </p:txBody>
      </p:sp>
      <p:pic>
        <p:nvPicPr>
          <p:cNvPr id="34832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33615" y="2552369"/>
            <a:ext cx="1117133" cy="1143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48402" y="2552369"/>
            <a:ext cx="1117133" cy="1143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19364" y="2552369"/>
            <a:ext cx="1117133" cy="1143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9487" y="5806444"/>
            <a:ext cx="1117133" cy="1143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58528" y="5856669"/>
            <a:ext cx="1117133" cy="1143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12495" y="5874533"/>
            <a:ext cx="1117133" cy="1143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60169" y="1228242"/>
            <a:ext cx="1918380" cy="1419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54697" y="1002268"/>
            <a:ext cx="1869487" cy="1758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2"/>
          </p:nvPr>
        </p:nvSpPr>
        <p:spPr>
          <a:xfrm>
            <a:off x="183112" y="9251953"/>
            <a:ext cx="384695" cy="379565"/>
          </a:xfrm>
        </p:spPr>
        <p:txBody>
          <a:bodyPr/>
          <a:lstStyle/>
          <a:p>
            <a:fld id="{86CB4B4D-7CA3-9044-876B-883B54F8677D}" type="slidenum">
              <a:rPr lang="ru-RU" smtClean="0"/>
              <a:pPr/>
              <a:t>8</a:t>
            </a:fld>
            <a:endParaRPr lang="ru-RU" dirty="0"/>
          </a:p>
        </p:txBody>
      </p:sp>
      <p:sp>
        <p:nvSpPr>
          <p:cNvPr id="5" name="Shape 130"/>
          <p:cNvSpPr txBox="1">
            <a:spLocks/>
          </p:cNvSpPr>
          <p:nvPr/>
        </p:nvSpPr>
        <p:spPr>
          <a:xfrm>
            <a:off x="232629" y="-100235"/>
            <a:ext cx="11600686" cy="812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87" tIns="50787" rIns="50787" bIns="50787" anchor="b">
            <a:noAutofit/>
          </a:bodyPr>
          <a:lstStyle>
            <a:lvl1pPr algn="l">
              <a:lnSpc>
                <a:spcPct val="80000"/>
              </a:lnSpc>
              <a:defRPr sz="5100">
                <a:solidFill>
                  <a:srgbClr val="1A1919"/>
                </a:solidFill>
                <a:latin typeface="Pragmatica Medium"/>
                <a:ea typeface="Pragmatica Medium"/>
                <a:cs typeface="Pragmatica Medium"/>
                <a:sym typeface="Pragmatica Medium"/>
              </a:defRPr>
            </a:lvl1pPr>
          </a:lstStyle>
          <a:p>
            <a:pPr lvl="0" algn="just" hangingPunct="1"/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ПРОГРАММА ПОДДЕРЖКИ ПРОЕКТОВ СОЗДАНИЯ И РАЗВИТИЯ ИНЖИНИРИНГОВЫХ ЦЕНТРОВ НА БАЗЕ ВУЗОВ</a:t>
            </a: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73269" y="6726079"/>
            <a:ext cx="864096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622300" indent="-622300" algn="ctr">
              <a:defRPr/>
            </a:pPr>
            <a:r>
              <a:rPr lang="ru-RU" sz="1600" dirty="0">
                <a:ea typeface="Segoe UI Black"/>
                <a:cs typeface="Segoe UI" pitchFamily="34" charset="0"/>
              </a:rPr>
              <a:t>ОБРАЗОВАТЕЛЬНАЯ ОРГАНИЗАЦИЯ </a:t>
            </a:r>
            <a:r>
              <a:rPr lang="en-US" sz="1600" dirty="0" smtClean="0">
                <a:ea typeface="Segoe UI Black"/>
                <a:cs typeface="Segoe UI" pitchFamily="34" charset="0"/>
              </a:rPr>
              <a:t>—</a:t>
            </a:r>
            <a:r>
              <a:rPr lang="ru-RU" sz="1600" dirty="0" smtClean="0">
                <a:ea typeface="Segoe UI Black"/>
                <a:cs typeface="Segoe UI" pitchFamily="34" charset="0"/>
              </a:rPr>
              <a:t> ПОЛУЧАТЕЛЬ </a:t>
            </a:r>
            <a:r>
              <a:rPr lang="ru-RU" sz="1600" dirty="0">
                <a:ea typeface="Segoe UI Black"/>
                <a:cs typeface="Segoe UI" pitchFamily="34" charset="0"/>
              </a:rPr>
              <a:t>СУБСИДИИ</a:t>
            </a:r>
          </a:p>
        </p:txBody>
      </p:sp>
      <p:sp>
        <p:nvSpPr>
          <p:cNvPr id="7" name="TextBox 13"/>
          <p:cNvSpPr>
            <a:spLocks noChangeArrowheads="1"/>
          </p:cNvSpPr>
          <p:nvPr/>
        </p:nvSpPr>
        <p:spPr bwMode="auto">
          <a:xfrm>
            <a:off x="1538501" y="5684981"/>
            <a:ext cx="2152135" cy="615553"/>
          </a:xfrm>
          <a:prstGeom prst="roundRect">
            <a:avLst>
              <a:gd name="adj" fmla="val 0"/>
            </a:avLst>
          </a:prstGeom>
          <a:noFill/>
          <a:ln w="28575">
            <a:noFill/>
            <a:round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622300" indent="-622300" algn="ctr"/>
            <a:r>
              <a:rPr lang="ru-RU" sz="4000" b="1" dirty="0" smtClean="0">
                <a:solidFill>
                  <a:srgbClr val="009BE1"/>
                </a:solidFill>
                <a:ea typeface="Segoe UI Black" pitchFamily="34" charset="0"/>
                <a:cs typeface="Segoe UI Black" pitchFamily="34" charset="0"/>
              </a:rPr>
              <a:t>ЦЕЛЬ:</a:t>
            </a:r>
            <a:endParaRPr lang="ru-RU" sz="4000" b="1" dirty="0">
              <a:solidFill>
                <a:srgbClr val="009BE1"/>
              </a:solidFill>
              <a:ea typeface="Segoe UI Black" pitchFamily="34" charset="0"/>
              <a:cs typeface="Segoe UI Black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2373269" y="7285791"/>
            <a:ext cx="324036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Segoe UI Black" pitchFamily="34" charset="0"/>
                <a:cs typeface="Segoe UI Black" pitchFamily="34" charset="0"/>
              </a:rPr>
              <a:t>СТРУКТУРНОЕ ПОДРАЗДЕЛЕНИЕ </a:t>
            </a:r>
            <a:endParaRPr lang="ru-RU" sz="1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Segoe UI Black" pitchFamily="34" charset="0"/>
              <a:cs typeface="Segoe UI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015252" y="7285791"/>
            <a:ext cx="2664296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Segoe UI Black" pitchFamily="34" charset="0"/>
                <a:cs typeface="Segoe UI Black" pitchFamily="34" charset="0"/>
              </a:rPr>
              <a:t>ЮРИДИЧЕСКОЕ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Segoe UI Black" pitchFamily="34" charset="0"/>
                <a:cs typeface="Segoe UI Black" pitchFamily="34" charset="0"/>
              </a:rPr>
              <a:t>ЛИЦО </a:t>
            </a:r>
            <a:endParaRPr lang="ru-RU" sz="16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Segoe UI Black" pitchFamily="34" charset="0"/>
              <a:cs typeface="Segoe UI Black" pitchFamily="34" charset="0"/>
            </a:endParaRPr>
          </a:p>
        </p:txBody>
      </p:sp>
      <p:sp>
        <p:nvSpPr>
          <p:cNvPr id="10" name="Прямоугольник 58"/>
          <p:cNvSpPr>
            <a:spLocks noChangeArrowheads="1"/>
          </p:cNvSpPr>
          <p:nvPr/>
        </p:nvSpPr>
        <p:spPr bwMode="auto">
          <a:xfrm>
            <a:off x="2474546" y="4025305"/>
            <a:ext cx="29981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r">
              <a:spcAft>
                <a:spcPts val="0"/>
              </a:spcAft>
            </a:pPr>
            <a:endParaRPr lang="ru-RU" sz="1400" dirty="0" smtClean="0">
              <a:solidFill>
                <a:srgbClr val="000000"/>
              </a:solidFill>
              <a:latin typeface="+mn-lt"/>
              <a:ea typeface="Segoe UI Black"/>
              <a:cs typeface="Segoe UI" pitchFamily="34" charset="0"/>
            </a:endParaRPr>
          </a:p>
          <a:p>
            <a:pPr algn="l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+mn-lt"/>
                <a:ea typeface="Segoe UI Black"/>
                <a:cs typeface="Segoe UI" pitchFamily="34" charset="0"/>
              </a:rPr>
              <a:t>ПОДДЕРЖКА СОВМЕСТНЫХ ПРОЕКТОВ</a:t>
            </a:r>
          </a:p>
          <a:p>
            <a:pPr algn="l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+mn-lt"/>
                <a:ea typeface="Segoe UI Black"/>
                <a:cs typeface="Segoe UI" pitchFamily="34" charset="0"/>
              </a:rPr>
              <a:t>С ИНДУСТРИАЛЬНЫМ ПАРТНЕРОМ</a:t>
            </a:r>
            <a:endParaRPr lang="ru-RU" sz="1600" dirty="0">
              <a:solidFill>
                <a:srgbClr val="000000"/>
              </a:solidFill>
              <a:latin typeface="+mn-lt"/>
              <a:ea typeface="Segoe UI Black" pitchFamily="34" charset="0"/>
              <a:cs typeface="Segoe UI Black" pitchFamily="34" charset="0"/>
            </a:endParaRPr>
          </a:p>
        </p:txBody>
      </p:sp>
      <p:sp>
        <p:nvSpPr>
          <p:cNvPr id="11" name="Прямоугольник 58"/>
          <p:cNvSpPr>
            <a:spLocks noChangeArrowheads="1"/>
          </p:cNvSpPr>
          <p:nvPr/>
        </p:nvSpPr>
        <p:spPr bwMode="auto">
          <a:xfrm>
            <a:off x="9124185" y="4222808"/>
            <a:ext cx="3742905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0"/>
              </a:spcAft>
            </a:pPr>
            <a:r>
              <a:rPr lang="ru-RU" sz="1600" dirty="0" smtClean="0">
                <a:ea typeface="Segoe UI Black"/>
                <a:cs typeface="Segoe UI" pitchFamily="34" charset="0"/>
              </a:rPr>
              <a:t>ПОДДЕРЖКА ПРОЕКТОВ ПРИОРИТЕТНЫХ ОТРАСЛЕЙ ГРАЖДАНСКОЙ </a:t>
            </a:r>
          </a:p>
          <a:p>
            <a:pPr algn="l">
              <a:spcAft>
                <a:spcPts val="0"/>
              </a:spcAft>
            </a:pPr>
            <a:r>
              <a:rPr lang="ru-RU" sz="1600" dirty="0" smtClean="0">
                <a:ea typeface="Segoe UI Black"/>
                <a:cs typeface="Segoe UI" pitchFamily="34" charset="0"/>
              </a:rPr>
              <a:t>ПРОМЫШЛЕННОСТИ</a:t>
            </a:r>
            <a:endParaRPr lang="ru-RU" sz="1600" dirty="0">
              <a:ea typeface="Segoe UI Black"/>
              <a:cs typeface="Segoe UI" pitchFamily="34" charset="0"/>
            </a:endParaRPr>
          </a:p>
        </p:txBody>
      </p:sp>
      <p:sp>
        <p:nvSpPr>
          <p:cNvPr id="13" name="Нашивка 12"/>
          <p:cNvSpPr/>
          <p:nvPr/>
        </p:nvSpPr>
        <p:spPr>
          <a:xfrm rot="5400000">
            <a:off x="6058694" y="-586975"/>
            <a:ext cx="303612" cy="4908935"/>
          </a:xfrm>
          <a:prstGeom prst="chevron">
            <a:avLst>
              <a:gd name="adj" fmla="val 96092"/>
            </a:avLst>
          </a:prstGeom>
          <a:solidFill>
            <a:srgbClr val="009BE1"/>
          </a:solidFill>
          <a:ln w="1905">
            <a:solidFill>
              <a:srgbClr val="009BE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</a:rPr>
              <a:t>   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TextBox 13"/>
          <p:cNvSpPr>
            <a:spLocks noChangeArrowheads="1"/>
          </p:cNvSpPr>
          <p:nvPr/>
        </p:nvSpPr>
        <p:spPr bwMode="auto">
          <a:xfrm>
            <a:off x="3587684" y="5746536"/>
            <a:ext cx="8807516" cy="553998"/>
          </a:xfrm>
          <a:prstGeom prst="roundRect">
            <a:avLst>
              <a:gd name="adj" fmla="val 0"/>
            </a:avLst>
          </a:prstGeom>
          <a:noFill/>
          <a:ln w="28575">
            <a:noFill/>
            <a:round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l"/>
            <a:r>
              <a:rPr lang="ru-RU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Segoe UI Black"/>
                <a:cs typeface="Segoe UI" pitchFamily="34" charset="0"/>
              </a:rPr>
              <a:t>РАЗВИТИЕ НАИЛУЧШИХ ДОСТУПНЫХ ТЕХНОЛОГИЙ И ПРОДВИЖЕНИЕ ИННОВАЦИОННЫХ НАУЧНО-ИССЛЕДОВАТЕЛЬСКИХ РАЗРАБОТОК </a:t>
            </a:r>
            <a:endParaRPr lang="ru-RU" sz="18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Segoe UI Black"/>
              <a:cs typeface="Segoe UI" pitchFamily="34" charset="0"/>
            </a:endParaRPr>
          </a:p>
        </p:txBody>
      </p:sp>
      <p:sp>
        <p:nvSpPr>
          <p:cNvPr id="22" name="Прямоугольник 51"/>
          <p:cNvSpPr>
            <a:spLocks noChangeArrowheads="1"/>
          </p:cNvSpPr>
          <p:nvPr/>
        </p:nvSpPr>
        <p:spPr bwMode="auto">
          <a:xfrm>
            <a:off x="1952925" y="1014968"/>
            <a:ext cx="864096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Segoe UI Black" pitchFamily="34" charset="0"/>
                <a:cs typeface="Segoe UI Black" pitchFamily="34" charset="0"/>
              </a:rPr>
              <a:t>МЕЖВЕДОМСТВЕННАЯ </a:t>
            </a:r>
            <a:endParaRPr lang="ru-RU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Segoe UI Black" pitchFamily="34" charset="0"/>
              <a:cs typeface="Segoe UI Black" pitchFamily="34" charset="0"/>
            </a:endParaRPr>
          </a:p>
          <a:p>
            <a:pPr algn="ctr"/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Segoe UI Black" pitchFamily="34" charset="0"/>
                <a:cs typeface="Segoe UI Black" pitchFamily="34" charset="0"/>
              </a:rPr>
              <a:t>КОМИССИЯ</a:t>
            </a: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Segoe UI Black" pitchFamily="34" charset="0"/>
              <a:cs typeface="Segoe UI Black" pitchFamily="34" charset="0"/>
            </a:endParaRPr>
          </a:p>
        </p:txBody>
      </p:sp>
      <p:sp>
        <p:nvSpPr>
          <p:cNvPr id="24" name="Прямоугольник 51"/>
          <p:cNvSpPr>
            <a:spLocks noChangeArrowheads="1"/>
          </p:cNvSpPr>
          <p:nvPr/>
        </p:nvSpPr>
        <p:spPr bwMode="auto">
          <a:xfrm>
            <a:off x="887239" y="2750858"/>
            <a:ext cx="3558627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Segoe UI Black" pitchFamily="34" charset="0"/>
                <a:cs typeface="Segoe UI Black" pitchFamily="34" charset="0"/>
              </a:rPr>
              <a:t>МИНОБРНАУКИ </a:t>
            </a:r>
          </a:p>
          <a:p>
            <a:pPr algn="ctr"/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Segoe UI Black" pitchFamily="34" charset="0"/>
                <a:cs typeface="Segoe UI Black" pitchFamily="34" charset="0"/>
              </a:rPr>
              <a:t>РОССИИ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Segoe UI Black" pitchFamily="34" charset="0"/>
              <a:cs typeface="Segoe UI Black" pitchFamily="34" charset="0"/>
            </a:endParaRPr>
          </a:p>
        </p:txBody>
      </p:sp>
      <p:sp>
        <p:nvSpPr>
          <p:cNvPr id="26" name="Прямоугольник 51"/>
          <p:cNvSpPr>
            <a:spLocks noChangeArrowheads="1"/>
          </p:cNvSpPr>
          <p:nvPr/>
        </p:nvSpPr>
        <p:spPr bwMode="auto">
          <a:xfrm>
            <a:off x="7711282" y="2647715"/>
            <a:ext cx="3558627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Segoe UI Black" pitchFamily="34" charset="0"/>
                <a:cs typeface="Segoe UI Black" pitchFamily="34" charset="0"/>
              </a:rPr>
              <a:t>МИНПРОМТОРГ</a:t>
            </a:r>
          </a:p>
          <a:p>
            <a:pPr algn="ctr"/>
            <a:r>
              <a:rPr lang="ru-RU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Segoe UI Black" pitchFamily="34" charset="0"/>
                <a:cs typeface="Segoe UI Black" pitchFamily="34" charset="0"/>
              </a:rPr>
              <a:t>РОССИИ</a:t>
            </a:r>
            <a:endParaRPr lang="ru-RU" sz="20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Segoe UI Black" pitchFamily="34" charset="0"/>
              <a:cs typeface="Segoe UI Black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9021813" y="3391811"/>
            <a:ext cx="30431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Segoe UI Black" pitchFamily="34" charset="0"/>
                <a:cs typeface="Segoe UI Black" pitchFamily="34" charset="0"/>
              </a:rPr>
              <a:t>ОПРЕДЕЛЕНИЕ ПРИОРИТЕТНЫХ НАПРАВЛЕНИЙ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2398346" y="3640297"/>
            <a:ext cx="16498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Segoe UI Black" pitchFamily="34" charset="0"/>
                <a:cs typeface="Segoe UI Black" pitchFamily="34" charset="0"/>
              </a:rPr>
              <a:t>КОНКУРСНЫЙ</a:t>
            </a:r>
          </a:p>
          <a:p>
            <a:pPr algn="l"/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Segoe UI Black" pitchFamily="34" charset="0"/>
                <a:cs typeface="Segoe UI Black" pitchFamily="34" charset="0"/>
              </a:rPr>
              <a:t>ОТБОР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3055308" y="8159234"/>
            <a:ext cx="19094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ea typeface="Segoe UI Black"/>
                <a:cs typeface="Segoe UI" pitchFamily="34" charset="0"/>
              </a:rPr>
              <a:t>ОБОРУДОВАНИЕ</a:t>
            </a:r>
            <a:endParaRPr lang="ru-RU" sz="1600" dirty="0">
              <a:ea typeface="Segoe UI Black"/>
              <a:cs typeface="Segoe UI" pitchFamily="34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8537968" y="8216443"/>
            <a:ext cx="177644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600" dirty="0" smtClean="0">
                <a:ea typeface="Segoe UI Black"/>
                <a:cs typeface="Segoe UI" pitchFamily="34" charset="0"/>
              </a:rPr>
              <a:t>КОМПЕТЕНЦИИ</a:t>
            </a: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1625" y="3531490"/>
            <a:ext cx="661644" cy="807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60169" y="3545566"/>
            <a:ext cx="661644" cy="807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Нашивка 37"/>
          <p:cNvSpPr/>
          <p:nvPr/>
        </p:nvSpPr>
        <p:spPr>
          <a:xfrm rot="5400000">
            <a:off x="6456462" y="1479499"/>
            <a:ext cx="216000" cy="9959675"/>
          </a:xfrm>
          <a:prstGeom prst="chevron">
            <a:avLst>
              <a:gd name="adj" fmla="val 96092"/>
            </a:avLst>
          </a:prstGeom>
          <a:solidFill>
            <a:srgbClr val="009BE1"/>
          </a:solidFill>
          <a:ln w="1905">
            <a:solidFill>
              <a:srgbClr val="009BE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</a:rPr>
              <a:t>   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9" name="Нашивка 38"/>
          <p:cNvSpPr/>
          <p:nvPr/>
        </p:nvSpPr>
        <p:spPr>
          <a:xfrm rot="5400000">
            <a:off x="3841227" y="7093915"/>
            <a:ext cx="203196" cy="1622634"/>
          </a:xfrm>
          <a:prstGeom prst="chevron">
            <a:avLst>
              <a:gd name="adj" fmla="val 96092"/>
            </a:avLst>
          </a:prstGeom>
          <a:solidFill>
            <a:srgbClr val="009BE1"/>
          </a:solidFill>
          <a:ln w="1905">
            <a:solidFill>
              <a:srgbClr val="009BE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</a:rPr>
              <a:t>   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1" name="Нашивка 40"/>
          <p:cNvSpPr/>
          <p:nvPr/>
        </p:nvSpPr>
        <p:spPr>
          <a:xfrm rot="5400000">
            <a:off x="9247687" y="7068515"/>
            <a:ext cx="203196" cy="1622634"/>
          </a:xfrm>
          <a:prstGeom prst="chevron">
            <a:avLst>
              <a:gd name="adj" fmla="val 96092"/>
            </a:avLst>
          </a:prstGeom>
          <a:solidFill>
            <a:srgbClr val="009BE1"/>
          </a:solidFill>
          <a:ln w="1905">
            <a:solidFill>
              <a:srgbClr val="009BE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</a:rPr>
              <a:t>   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7" name="pasted-image.pdf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10464800" y="9178317"/>
            <a:ext cx="2403355" cy="47835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0415372" y="3462813"/>
            <a:ext cx="1756033" cy="132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18560" y="3219411"/>
            <a:ext cx="1812192" cy="145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138613" y="3435899"/>
            <a:ext cx="1240420" cy="1150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2"/>
          </p:nvPr>
        </p:nvSpPr>
        <p:spPr>
          <a:xfrm>
            <a:off x="206471" y="9277106"/>
            <a:ext cx="384695" cy="379565"/>
          </a:xfrm>
        </p:spPr>
        <p:txBody>
          <a:bodyPr/>
          <a:lstStyle/>
          <a:p>
            <a:fld id="{86CB4B4D-7CA3-9044-876B-883B54F8677D}" type="slidenum">
              <a:rPr lang="ru-RU" smtClean="0"/>
              <a:pPr/>
              <a:t>9</a:t>
            </a:fld>
            <a:endParaRPr lang="ru-RU" dirty="0"/>
          </a:p>
        </p:txBody>
      </p:sp>
      <p:sp>
        <p:nvSpPr>
          <p:cNvPr id="5" name="Shape 130"/>
          <p:cNvSpPr txBox="1">
            <a:spLocks/>
          </p:cNvSpPr>
          <p:nvPr/>
        </p:nvSpPr>
        <p:spPr>
          <a:xfrm>
            <a:off x="232629" y="0"/>
            <a:ext cx="11600686" cy="812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87" tIns="50787" rIns="50787" bIns="50787" anchor="b">
            <a:noAutofit/>
          </a:bodyPr>
          <a:lstStyle>
            <a:lvl1pPr algn="l">
              <a:lnSpc>
                <a:spcPct val="80000"/>
              </a:lnSpc>
              <a:defRPr sz="5100">
                <a:solidFill>
                  <a:srgbClr val="1A1919"/>
                </a:solidFill>
                <a:latin typeface="Pragmatica Medium"/>
                <a:ea typeface="Pragmatica Medium"/>
                <a:cs typeface="Pragmatica Medium"/>
                <a:sym typeface="Pragmatica Medium"/>
              </a:defRPr>
            </a:lvl1pPr>
          </a:lstStyle>
          <a:p>
            <a:pPr lvl="0" algn="just" hangingPunct="1"/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ПРОГРАММА ПОДДЕРЖКИ ПРОЕКТОВ СОЗДАНИЯ И РАЗВИТИЯ ИНЖИНИРИНГОВЫХ ЦЕНТРОВ НА БАЗЕ ВУЗОВ</a:t>
            </a: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36404" y="1270000"/>
            <a:ext cx="10134600" cy="1143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 latinLnBrk="1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Arial"/>
                <a:cs typeface="Arial"/>
                <a:sym typeface="Arial"/>
              </a:rPr>
              <a:t>ПРИОРИТЕТНЫЕ НАПРАВЛЕНИЯ ДЕЯТЕЛЬНОСТИ</a:t>
            </a:r>
          </a:p>
          <a:p>
            <a:pPr algn="ctr" fontAlgn="auto" latinLnBrk="1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Arial"/>
                <a:cs typeface="Arial"/>
                <a:sym typeface="Arial"/>
              </a:rPr>
              <a:t>(ОТРАСЛИ-ПОТРЕБИТЕЛИ УСЛУГ)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9579022" y="7299440"/>
            <a:ext cx="3425778" cy="738640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МЕДИЦИНСКАЯ ТЕХНИКА</a:t>
            </a:r>
            <a:endParaRPr lang="ru-RU" sz="21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154454" y="4537529"/>
            <a:ext cx="3425778" cy="415474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РАДИОЭЛЕКТРОНИКА</a:t>
            </a:r>
            <a:endParaRPr lang="ru-RU" sz="21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388147" y="4537529"/>
            <a:ext cx="3425778" cy="738640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СПЕЦИАЛЬНАЯ</a:t>
            </a:r>
          </a:p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ТЕХНИКА</a:t>
            </a:r>
            <a:endParaRPr lang="ru-RU" sz="21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0" y="7299440"/>
            <a:ext cx="3425778" cy="415474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СТАНКОСТРОЕНИЕ</a:t>
            </a:r>
            <a:endParaRPr lang="ru-RU" sz="21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658115" y="4537529"/>
            <a:ext cx="3425778" cy="738640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ТРАНСПОРТНОЕ</a:t>
            </a:r>
          </a:p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МАШИНОСТРОЕНИЕ</a:t>
            </a:r>
            <a:endParaRPr lang="ru-RU" sz="21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154454" y="7299440"/>
            <a:ext cx="3425778" cy="738640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ЭНЕРГЕТИЧЕСКОЕ</a:t>
            </a:r>
          </a:p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МАШИНОСТРОЕНИЕ</a:t>
            </a:r>
            <a:endParaRPr lang="ru-RU" sz="21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527848" y="7299440"/>
            <a:ext cx="3425778" cy="738640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С/Х</a:t>
            </a:r>
            <a:endParaRPr lang="en-US" sz="21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МАШИНОСТРОЕНИЕ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0" y="4537529"/>
            <a:ext cx="3425778" cy="415474"/>
          </a:xfrm>
          <a:prstGeom prst="rect">
            <a:avLst/>
          </a:prstGeom>
        </p:spPr>
        <p:txBody>
          <a:bodyPr wrap="square" lIns="91418" tIns="45708" rIns="91418" bIns="45708">
            <a:spAutoFit/>
          </a:bodyPr>
          <a:lstStyle/>
          <a:p>
            <a:r>
              <a:rPr lang="ru-RU" sz="21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АВИАСТРОЕНИЕ</a:t>
            </a:r>
            <a:endParaRPr lang="ru-RU" sz="21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25" name="pasted-image.pdf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10464800" y="9178317"/>
            <a:ext cx="2403355" cy="478354"/>
          </a:xfrm>
          <a:prstGeom prst="rect">
            <a:avLst/>
          </a:prstGeom>
          <a:ln w="12700">
            <a:miter lim="400000"/>
          </a:ln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338927" y="3442627"/>
            <a:ext cx="1446182" cy="1193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42695" y="6111283"/>
            <a:ext cx="1688451" cy="11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073553" y="6137942"/>
            <a:ext cx="1357715" cy="11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498600" y="6232907"/>
            <a:ext cx="1193839" cy="1046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0714089" y="6174782"/>
            <a:ext cx="966868" cy="1184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28545" y="7410570"/>
            <a:ext cx="78676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2"/>
          </p:nvPr>
        </p:nvSpPr>
        <p:spPr>
          <a:xfrm>
            <a:off x="232629" y="9251952"/>
            <a:ext cx="384695" cy="379565"/>
          </a:xfrm>
        </p:spPr>
        <p:txBody>
          <a:bodyPr/>
          <a:lstStyle/>
          <a:p>
            <a:fld id="{86CB4B4D-7CA3-9044-876B-883B54F8677D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5" name="Shape 130"/>
          <p:cNvSpPr txBox="1">
            <a:spLocks/>
          </p:cNvSpPr>
          <p:nvPr/>
        </p:nvSpPr>
        <p:spPr>
          <a:xfrm>
            <a:off x="107636" y="0"/>
            <a:ext cx="11600686" cy="812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87" tIns="50787" rIns="50787" bIns="50787" anchor="b">
            <a:noAutofit/>
          </a:bodyPr>
          <a:lstStyle>
            <a:lvl1pPr algn="l">
              <a:lnSpc>
                <a:spcPct val="80000"/>
              </a:lnSpc>
              <a:defRPr sz="5100">
                <a:solidFill>
                  <a:srgbClr val="1A1919"/>
                </a:solidFill>
                <a:latin typeface="Pragmatica Medium"/>
                <a:ea typeface="Pragmatica Medium"/>
                <a:cs typeface="Pragmatica Medium"/>
                <a:sym typeface="Pragmatica Medium"/>
              </a:defRPr>
            </a:lvl1pPr>
          </a:lstStyle>
          <a:p>
            <a:pPr lvl="0" algn="just" hangingPunct="1"/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РЕЗУЛЬТАТЫ РЕАЛИЗАЦИИ ПРОЕКТОВ ИНЖИНИРИНГОВЫХ ЦЕНТРОВ, НА БАЗЕ ВУЗОВ ПО ИТОГАМ 2016 ГОДА</a:t>
            </a: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2626025"/>
            <a:ext cx="4978400" cy="43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551179" y="4114800"/>
            <a:ext cx="2305439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b="1" dirty="0" smtClean="0">
                <a:solidFill>
                  <a:schemeClr val="bg2">
                    <a:lumMod val="50000"/>
                  </a:schemeClr>
                </a:solidFill>
              </a:rPr>
              <a:t>4144 </a:t>
            </a:r>
          </a:p>
          <a:p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</a:rPr>
              <a:t>МЛН.РУБ.</a:t>
            </a:r>
            <a:endParaRPr lang="ru-RU" sz="2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86923" y="6870700"/>
            <a:ext cx="510623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1901010" y="6946900"/>
            <a:ext cx="42771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</a:rPr>
              <a:t>ЗАКАЗЫ РЕАЛЬНОГО СЕКТОРА</a:t>
            </a:r>
            <a:endParaRPr lang="ru-RU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901010" y="7410510"/>
            <a:ext cx="40831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</a:rPr>
              <a:t>ГОСУДАРСТВЕННЫЕ ЗАКАЗЫ</a:t>
            </a:r>
            <a:endParaRPr lang="ru-RU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901010" y="1565244"/>
            <a:ext cx="39469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ОБЪЕМ ВЫРУЧКИ</a:t>
            </a:r>
            <a:endParaRPr lang="ru-RU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V="1">
            <a:off x="5441950" y="3810000"/>
            <a:ext cx="958850" cy="1416050"/>
          </a:xfrm>
          <a:prstGeom prst="line">
            <a:avLst/>
          </a:prstGeom>
          <a:noFill/>
          <a:ln w="15875" cap="flat">
            <a:solidFill>
              <a:schemeClr val="bg2">
                <a:lumMod val="75000"/>
              </a:schemeClr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 flipV="1">
            <a:off x="1066801" y="3810000"/>
            <a:ext cx="715070" cy="482600"/>
          </a:xfrm>
          <a:prstGeom prst="line">
            <a:avLst/>
          </a:prstGeom>
          <a:noFill/>
          <a:ln w="15875" cap="flat">
            <a:solidFill>
              <a:schemeClr val="bg2">
                <a:lumMod val="75000"/>
              </a:schemeClr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9" name="Прямоугольник 18"/>
          <p:cNvSpPr/>
          <p:nvPr/>
        </p:nvSpPr>
        <p:spPr>
          <a:xfrm>
            <a:off x="5728785" y="2550061"/>
            <a:ext cx="210987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 smtClean="0">
                <a:solidFill>
                  <a:schemeClr val="bg2">
                    <a:lumMod val="50000"/>
                  </a:schemeClr>
                </a:solidFill>
              </a:rPr>
              <a:t>2792 </a:t>
            </a:r>
          </a:p>
          <a:p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</a:rPr>
              <a:t>МЛН.РУБ.</a:t>
            </a:r>
            <a:endParaRPr lang="ru-RU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73989" y="3165614"/>
            <a:ext cx="14205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</a:rPr>
              <a:t>1322 </a:t>
            </a:r>
          </a:p>
          <a:p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</a:rPr>
              <a:t>МЛН.РУБ.</a:t>
            </a:r>
            <a:endParaRPr lang="ru-RU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5" name="Стрелка вниз 24"/>
          <p:cNvSpPr/>
          <p:nvPr/>
        </p:nvSpPr>
        <p:spPr>
          <a:xfrm>
            <a:off x="1980423" y="4407355"/>
            <a:ext cx="171373" cy="288000"/>
          </a:xfrm>
          <a:prstGeom prst="downArrow">
            <a:avLst/>
          </a:prstGeom>
          <a:solidFill>
            <a:srgbClr val="002060"/>
          </a:solidFill>
          <a:ln w="25400" cap="flat">
            <a:noFill/>
            <a:prstDash val="solid"/>
            <a:beve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2060"/>
              </a:solidFill>
              <a:effectLst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Стрелка вниз 25"/>
          <p:cNvSpPr/>
          <p:nvPr/>
        </p:nvSpPr>
        <p:spPr>
          <a:xfrm flipV="1">
            <a:off x="5083213" y="4459610"/>
            <a:ext cx="171373" cy="252000"/>
          </a:xfrm>
          <a:prstGeom prst="downArrow">
            <a:avLst/>
          </a:prstGeom>
          <a:solidFill>
            <a:schemeClr val="bg1"/>
          </a:solidFill>
          <a:ln w="25400" cap="flat">
            <a:noFill/>
            <a:prstDash val="solid"/>
            <a:beve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829572" y="4717653"/>
            <a:ext cx="6976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</a:rPr>
              <a:t>68%</a:t>
            </a:r>
            <a:endParaRPr lang="ru-RU" sz="20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743770" y="4647310"/>
            <a:ext cx="6976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32%</a:t>
            </a:r>
            <a:endParaRPr lang="ru-RU" sz="2000" dirty="0">
              <a:solidFill>
                <a:srgbClr val="002060"/>
              </a:solidFill>
            </a:endParaRP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8648700" y="1582645"/>
            <a:ext cx="0" cy="6202575"/>
          </a:xfrm>
          <a:prstGeom prst="line">
            <a:avLst/>
          </a:prstGeom>
          <a:noFill/>
          <a:ln w="31750" cap="flat">
            <a:solidFill>
              <a:schemeClr val="tx1">
                <a:lumMod val="50000"/>
                <a:lumOff val="50000"/>
              </a:schemeClr>
            </a:solidFill>
            <a:prstDash val="sysDot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30" name="Прямоугольник 29"/>
          <p:cNvSpPr/>
          <p:nvPr/>
        </p:nvSpPr>
        <p:spPr>
          <a:xfrm>
            <a:off x="9995994" y="1539844"/>
            <a:ext cx="17123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chemeClr val="bg2">
                    <a:lumMod val="50000"/>
                  </a:schemeClr>
                </a:solidFill>
              </a:rPr>
              <a:t>ИТОГИ:</a:t>
            </a:r>
            <a:endParaRPr lang="ru-RU" sz="32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9357908" y="2209274"/>
            <a:ext cx="269817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1217</a:t>
            </a:r>
            <a:endParaRPr lang="ru-RU" sz="8800" b="1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156114" y="3655824"/>
            <a:ext cx="5334909" cy="14773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+mn-lt"/>
                <a:ea typeface="Segoe UI Black" pitchFamily="34" charset="0"/>
                <a:cs typeface="Segoe UI Black" pitchFamily="34" charset="0"/>
              </a:rPr>
              <a:t>ДОГОВОРОВ НА </a:t>
            </a:r>
          </a:p>
          <a:p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+mn-lt"/>
                <a:ea typeface="Segoe UI Black" pitchFamily="34" charset="0"/>
                <a:cs typeface="Segoe UI Black" pitchFamily="34" charset="0"/>
              </a:rPr>
              <a:t>ОКАЗАНИЕ </a:t>
            </a:r>
          </a:p>
          <a:p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+mn-lt"/>
                <a:ea typeface="Segoe UI Black" pitchFamily="34" charset="0"/>
                <a:cs typeface="Segoe UI Black" pitchFamily="34" charset="0"/>
              </a:rPr>
              <a:t>ИНЖИНИРИНГОВЫХ</a:t>
            </a:r>
          </a:p>
          <a:p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+mn-lt"/>
                <a:ea typeface="Segoe UI Black" pitchFamily="34" charset="0"/>
                <a:cs typeface="Segoe UI Black" pitchFamily="34" charset="0"/>
              </a:rPr>
              <a:t> УСЛУГ</a:t>
            </a:r>
          </a:p>
        </p:txBody>
      </p:sp>
      <p:pic>
        <p:nvPicPr>
          <p:cNvPr id="39" name="pasted-image.pdf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9995994" y="9085008"/>
            <a:ext cx="2872162" cy="5716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026" name="Picture 2" descr="C:\Users\Shalaeva_AA\Downloads\handshak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261600" y="5416314"/>
            <a:ext cx="1573722" cy="1573722"/>
          </a:xfrm>
          <a:prstGeom prst="rect">
            <a:avLst/>
          </a:prstGeom>
          <a:noFill/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99531" y="2900451"/>
            <a:ext cx="666396" cy="787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514545" y="885139"/>
            <a:ext cx="1129315" cy="920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333651" y="885139"/>
            <a:ext cx="1129315" cy="920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214018" y="908080"/>
            <a:ext cx="1129315" cy="920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2"/>
          </p:nvPr>
        </p:nvSpPr>
        <p:spPr>
          <a:xfrm>
            <a:off x="232629" y="9251953"/>
            <a:ext cx="384695" cy="379565"/>
          </a:xfrm>
        </p:spPr>
        <p:txBody>
          <a:bodyPr/>
          <a:lstStyle/>
          <a:p>
            <a:fld id="{86CB4B4D-7CA3-9044-876B-883B54F8677D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5" name="Shape 130"/>
          <p:cNvSpPr txBox="1">
            <a:spLocks/>
          </p:cNvSpPr>
          <p:nvPr/>
        </p:nvSpPr>
        <p:spPr>
          <a:xfrm>
            <a:off x="232629" y="0"/>
            <a:ext cx="11600686" cy="812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787" tIns="50787" rIns="50787" bIns="50787" anchor="b">
            <a:noAutofit/>
          </a:bodyPr>
          <a:lstStyle>
            <a:lvl1pPr algn="l">
              <a:lnSpc>
                <a:spcPct val="80000"/>
              </a:lnSpc>
              <a:defRPr sz="5100">
                <a:solidFill>
                  <a:srgbClr val="1A1919"/>
                </a:solidFill>
                <a:latin typeface="Pragmatica Medium"/>
                <a:ea typeface="Pragmatica Medium"/>
                <a:cs typeface="Pragmatica Medium"/>
                <a:sym typeface="Pragmatica Medium"/>
              </a:defRPr>
            </a:lvl1pPr>
          </a:lstStyle>
          <a:p>
            <a:pPr lvl="0" algn="just" hangingPunct="1"/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ПРИМЕРЫ ВЗАИМОДЕЙСТВИЯ ИНЖИНИРИНГОВЫХ ЦЕНТРОВ НА БАЗЕ ВУЗОВ  И КОМПАНИЙ, РЕАЛИЗУЮЩИХ ПИР В 2016 ГОДУ</a:t>
            </a: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09325" y="1168474"/>
            <a:ext cx="5886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</a:rPr>
              <a:t>ВУЗ</a:t>
            </a:r>
            <a:endParaRPr lang="ru-RU" sz="1600" b="1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743373" y="1126118"/>
            <a:ext cx="5886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</a:rPr>
              <a:t>ВУЗ</a:t>
            </a:r>
            <a:endParaRPr lang="ru-RU" sz="1600" b="1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907853" y="1128167"/>
            <a:ext cx="5886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</a:rPr>
              <a:t>ВУЗ</a:t>
            </a:r>
            <a:endParaRPr lang="ru-RU" sz="1600" b="1" dirty="0">
              <a:solidFill>
                <a:schemeClr val="bg1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35453" y="1828795"/>
            <a:ext cx="608402" cy="608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4166" y="1791448"/>
            <a:ext cx="608402" cy="608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99531" y="1805854"/>
            <a:ext cx="608402" cy="608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854729" y="2399850"/>
            <a:ext cx="23118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ИНЖИНИРИНГОВЫЙ</a:t>
            </a:r>
          </a:p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ЦЕНТР</a:t>
            </a:r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907630" y="2399850"/>
            <a:ext cx="23118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ИНЖИНИРИНГОВЫЙ</a:t>
            </a:r>
          </a:p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ЦЕНТР</a:t>
            </a:r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053744" y="2389818"/>
            <a:ext cx="23118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ИНЖИНИРИНГОВЫЙ</a:t>
            </a:r>
          </a:p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ЦЕНТР</a:t>
            </a:r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39866" y="2923116"/>
            <a:ext cx="666396" cy="787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9201" y="2935473"/>
            <a:ext cx="666396" cy="787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Прямоугольник 22"/>
          <p:cNvSpPr/>
          <p:nvPr/>
        </p:nvSpPr>
        <p:spPr>
          <a:xfrm>
            <a:off x="1529594" y="3710176"/>
            <a:ext cx="1015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ПРОЕКТ</a:t>
            </a:r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554888" y="3710176"/>
            <a:ext cx="1015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ПРОЕКТ</a:t>
            </a:r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716252" y="3687511"/>
            <a:ext cx="1015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ПРОЕКТ</a:t>
            </a:r>
            <a:endParaRPr lang="ru-RU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6" name="Нашивка 25"/>
          <p:cNvSpPr/>
          <p:nvPr/>
        </p:nvSpPr>
        <p:spPr>
          <a:xfrm rot="5400000">
            <a:off x="4944719" y="-160735"/>
            <a:ext cx="178929" cy="8677933"/>
          </a:xfrm>
          <a:prstGeom prst="chevron">
            <a:avLst>
              <a:gd name="adj" fmla="val 96092"/>
            </a:avLst>
          </a:prstGeom>
          <a:solidFill>
            <a:srgbClr val="009BE1"/>
          </a:solidFill>
          <a:ln w="1905">
            <a:solidFill>
              <a:srgbClr val="009BE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/>
                </a:solidFill>
              </a:rPr>
              <a:t>   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282616" y="4378561"/>
            <a:ext cx="16786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</a:rPr>
              <a:t>КОМПАНИИ</a:t>
            </a:r>
            <a:endParaRPr lang="ru-RU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864759" y="7014904"/>
            <a:ext cx="30332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  <a:t>АО «ВЕРТОЛЕТЫ РОССИИ»	</a:t>
            </a:r>
            <a:endParaRPr lang="ru-RU" sz="1600" b="1" dirty="0" smtClean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401750" y="4378561"/>
            <a:ext cx="17540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chemeClr val="bg2">
                    <a:lumMod val="50000"/>
                  </a:schemeClr>
                </a:solidFill>
              </a:rPr>
              <a:t>&gt; 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  <a:t>59</a:t>
            </a:r>
            <a:r>
              <a:rPr lang="en-US" sz="16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  <a:t>МЛН. РУБ.</a:t>
            </a:r>
            <a:endParaRPr lang="ru-RU" sz="1600" b="1" dirty="0" smtClean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-487004" y="6903691"/>
            <a:ext cx="51405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  <a:t>АО «КОНЦЕРН «МПО – </a:t>
            </a:r>
          </a:p>
          <a:p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  <a:t>ГИДРОПРИБОР</a:t>
            </a:r>
            <a:endParaRPr lang="ru-RU" sz="1600" b="1" dirty="0" smtClean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358927" y="5443762"/>
            <a:ext cx="169629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chemeClr val="bg2">
                    <a:lumMod val="50000"/>
                  </a:schemeClr>
                </a:solidFill>
              </a:rPr>
              <a:t>&gt; 40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  <a:t> МЛН. РУБ.</a:t>
            </a:r>
            <a:endParaRPr lang="ru-RU" sz="1600" b="1" dirty="0" smtClean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862269" y="7014904"/>
            <a:ext cx="24449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  <a:t>ПАО «РКК «ЭНЕРГИЯ»</a:t>
            </a:r>
            <a:endParaRPr lang="ru-RU" sz="1600" b="1" dirty="0" smtClean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4207276" y="5105208"/>
            <a:ext cx="17540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chemeClr val="bg2">
                    <a:lumMod val="50000"/>
                  </a:schemeClr>
                </a:solidFill>
              </a:rPr>
              <a:t>&gt; 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  <a:t>47 МЛН. РУБ.</a:t>
            </a:r>
            <a:endParaRPr lang="ru-RU" sz="1600" b="1" dirty="0" smtClean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561377" y="5903807"/>
            <a:ext cx="1113943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4354849" y="5701098"/>
            <a:ext cx="1459931" cy="945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118231" y="5337774"/>
            <a:ext cx="2186578" cy="945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1" name="Прямая соединительная линия 40"/>
          <p:cNvCxnSpPr/>
          <p:nvPr/>
        </p:nvCxnSpPr>
        <p:spPr>
          <a:xfrm flipV="1">
            <a:off x="232629" y="6903694"/>
            <a:ext cx="10035836" cy="1"/>
          </a:xfrm>
          <a:prstGeom prst="line">
            <a:avLst/>
          </a:prstGeom>
          <a:noFill/>
          <a:ln w="12700" cap="flat">
            <a:solidFill>
              <a:schemeClr val="bg2">
                <a:lumMod val="75000"/>
              </a:schemeClr>
            </a:solidFill>
            <a:prstDash val="sysDot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pic>
        <p:nvPicPr>
          <p:cNvPr id="42" name="pasted-image.pdf"/>
          <p:cNvPicPr>
            <a:picLocks noChangeAspect="1"/>
          </p:cNvPicPr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10464800" y="9178317"/>
            <a:ext cx="2403355" cy="478354"/>
          </a:xfrm>
          <a:prstGeom prst="rect">
            <a:avLst/>
          </a:prstGeom>
          <a:ln w="12700">
            <a:miter lim="400000"/>
          </a:ln>
        </p:spPr>
      </p:pic>
      <p:cxnSp>
        <p:nvCxnSpPr>
          <p:cNvPr id="43" name="Прямая соединительная линия 42"/>
          <p:cNvCxnSpPr/>
          <p:nvPr/>
        </p:nvCxnSpPr>
        <p:spPr>
          <a:xfrm>
            <a:off x="232629" y="7488466"/>
            <a:ext cx="10035836" cy="0"/>
          </a:xfrm>
          <a:prstGeom prst="line">
            <a:avLst/>
          </a:prstGeom>
          <a:noFill/>
          <a:ln w="12700" cap="flat">
            <a:solidFill>
              <a:schemeClr val="bg2">
                <a:lumMod val="75000"/>
              </a:schemeClr>
            </a:solidFill>
            <a:prstDash val="sysDot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44" name="Прямоугольник 43"/>
          <p:cNvSpPr/>
          <p:nvPr/>
        </p:nvSpPr>
        <p:spPr>
          <a:xfrm>
            <a:off x="806430" y="7694814"/>
            <a:ext cx="26404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ТЕМАТИКА: </a:t>
            </a:r>
          </a:p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ВОЛОКОННАЯ ОПТИКА </a:t>
            </a:r>
            <a:endParaRPr lang="ru-RU" sz="16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3468198" y="7686178"/>
            <a:ext cx="332975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ТЕМАТИКА: </a:t>
            </a:r>
          </a:p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ИСТОЧНИКИ ПИТАНИЯБ,</a:t>
            </a:r>
          </a:p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ЭНЕРЕТИЧЕСКИЕ УСТАНОВКИ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6931405" y="7707171"/>
            <a:ext cx="291458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ТЕМАТИКА: </a:t>
            </a:r>
            <a:endParaRPr lang="ru-RU" sz="16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ИСПЫТАНИЯ ЭЛЕМЕНТОВ</a:t>
            </a:r>
          </a:p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КОНСТРУКЦИИ</a:t>
            </a:r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>
            <a:off x="232629" y="8538168"/>
            <a:ext cx="10035836" cy="0"/>
          </a:xfrm>
          <a:prstGeom prst="line">
            <a:avLst/>
          </a:prstGeom>
          <a:noFill/>
          <a:ln w="12700" cap="flat">
            <a:solidFill>
              <a:schemeClr val="bg2">
                <a:lumMod val="75000"/>
              </a:schemeClr>
            </a:solidFill>
            <a:prstDash val="sysDot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57" name="Прямоугольник 56"/>
          <p:cNvSpPr/>
          <p:nvPr/>
        </p:nvSpPr>
        <p:spPr>
          <a:xfrm>
            <a:off x="10811410" y="2380615"/>
            <a:ext cx="137890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15</a:t>
            </a:r>
          </a:p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КОМПАНИЙ</a:t>
            </a:r>
            <a:endParaRPr lang="ru-RU" sz="16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10465964" y="4088767"/>
            <a:ext cx="2069798" cy="16927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200</a:t>
            </a:r>
          </a:p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МЛН.РУБ.</a:t>
            </a:r>
            <a:endParaRPr lang="ru-RU" sz="16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10267301" y="2662860"/>
            <a:ext cx="0" cy="3118678"/>
          </a:xfrm>
          <a:prstGeom prst="line">
            <a:avLst/>
          </a:prstGeom>
          <a:noFill/>
          <a:ln w="12700" cap="flat">
            <a:solidFill>
              <a:schemeClr val="bg2">
                <a:lumMod val="75000"/>
              </a:schemeClr>
            </a:solidFill>
            <a:prstDash val="sysDot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8537</TotalTime>
  <Words>517</Words>
  <Application>Microsoft Office PowerPoint</Application>
  <PresentationFormat>Произвольный</PresentationFormat>
  <Paragraphs>201</Paragraphs>
  <Slides>11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White</vt:lpstr>
      <vt:lpstr>Программы инновационного развития компаний с государственным участием как инструмент научно-производственной кооперации</vt:lpstr>
      <vt:lpstr>Содержание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презентации</dc:title>
  <dc:creator>Шалаева А. А.</dc:creator>
  <cp:lastModifiedBy>Shalaeva_AA</cp:lastModifiedBy>
  <cp:revision>495</cp:revision>
  <dcterms:modified xsi:type="dcterms:W3CDTF">2017-03-22T11:06:10Z</dcterms:modified>
</cp:coreProperties>
</file>