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5"/>
  </p:notesMasterIdLst>
  <p:sldIdLst>
    <p:sldId id="256" r:id="rId2"/>
    <p:sldId id="259" r:id="rId3"/>
    <p:sldId id="257" r:id="rId4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FF33"/>
    <a:srgbClr val="66FF3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1378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E2CA0E26-8ADC-49C5-88DB-D95D9C12E43D}" type="datetimeFigureOut">
              <a:rPr lang="ru-RU"/>
              <a:pPr>
                <a:defRPr/>
              </a:pPr>
              <a:t>24.01.2017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6373137F-65B2-442B-BA31-44FAB2C15E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6B0BD0-E24F-4EF3-A3CD-3CB597130717}" type="datetime1">
              <a:rPr lang="ru-RU"/>
              <a:pPr>
                <a:defRPr/>
              </a:pPr>
              <a:t>24.01.2017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379674-B796-45F9-A7CF-133F8364F15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26A856-CDF8-4BA6-8104-A7A6C63C95B1}" type="datetime1">
              <a:rPr lang="ru-RU"/>
              <a:pPr>
                <a:defRPr/>
              </a:pPr>
              <a:t>24.01.2017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467EB6-B767-4C95-BD44-F4517569038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363628-CDC2-418D-86AF-9434618F5962}" type="datetime1">
              <a:rPr lang="ru-RU"/>
              <a:pPr>
                <a:defRPr/>
              </a:pPr>
              <a:t>24.01.2017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FFF3B8-35B4-429C-A529-C719D45EB50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F0369C-2987-4245-9B74-6205BB568677}" type="datetime1">
              <a:rPr lang="ru-RU"/>
              <a:pPr>
                <a:defRPr/>
              </a:pPr>
              <a:t>24.01.2017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AB9710-3650-40C1-95DB-2E14F1A6F2D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CD00BF-0266-4981-9624-55A3A1D31850}" type="datetime1">
              <a:rPr lang="ru-RU"/>
              <a:pPr>
                <a:defRPr/>
              </a:pPr>
              <a:t>24.01.2017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333E23-1576-4840-AC3F-7132E81FACD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039D93-1AF3-4E27-BA54-077ADD0C060E}" type="datetime1">
              <a:rPr lang="ru-RU"/>
              <a:pPr>
                <a:defRPr/>
              </a:pPr>
              <a:t>24.01.2017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002A12-0D68-48ED-AA25-194722B04CE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B96A68-41E8-41DD-AF43-C249AB1F17D3}" type="datetime1">
              <a:rPr lang="ru-RU"/>
              <a:pPr>
                <a:defRPr/>
              </a:pPr>
              <a:t>24.01.2017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C388EB-8A68-4BF2-B0B0-AAE06812212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4F2A2A-71FD-4EBF-877A-5DB1D6545C29}" type="datetime1">
              <a:rPr lang="ru-RU"/>
              <a:pPr>
                <a:defRPr/>
              </a:pPr>
              <a:t>24.01.2017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B78B86-ECEA-41B9-8CF8-526EBE5939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D9328D-5A31-46AC-B1A9-3EE32E03F4F7}" type="datetime1">
              <a:rPr lang="ru-RU"/>
              <a:pPr>
                <a:defRPr/>
              </a:pPr>
              <a:t>24.01.2017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8A371F-A56F-4992-B636-8AC86294AB8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B9445C-3090-44E6-861E-6509709671C0}" type="datetime1">
              <a:rPr lang="ru-RU"/>
              <a:pPr>
                <a:defRPr/>
              </a:pPr>
              <a:t>24.01.2017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3EB25D-B3E9-4EED-95FB-C18A7CD1915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1A7F9D-BF64-4F90-9146-BBF2AFE7406F}" type="datetime1">
              <a:rPr lang="ru-RU"/>
              <a:pPr>
                <a:defRPr/>
              </a:pPr>
              <a:t>24.01.2017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99B25C-72FE-4F65-A8B7-85518D1B322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40000"/>
                <a:lumOff val="60000"/>
              </a:schemeClr>
            </a:gs>
            <a:gs pos="50000">
              <a:schemeClr val="accent3">
                <a:lumMod val="20000"/>
                <a:lumOff val="80000"/>
              </a:schemeClr>
            </a:gs>
            <a:gs pos="100000">
              <a:schemeClr val="accent3">
                <a:lumMod val="20000"/>
                <a:lumOff val="8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88D0AB8-18CE-4006-B0F8-0009260814F5}" type="datetime1">
              <a:rPr lang="ru-RU"/>
              <a:pPr>
                <a:defRPr/>
              </a:pPr>
              <a:t>24.01.2017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4F9DE09-A1C4-458A-9847-4386D950AF4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14348" y="1857364"/>
            <a:ext cx="7572428" cy="1752600"/>
          </a:xfrm>
        </p:spPr>
        <p:txBody>
          <a:bodyPr rtlCol="0">
            <a:noAutofit/>
          </a:bodyPr>
          <a:lstStyle/>
          <a:p>
            <a:r>
              <a:rPr lang="ru-RU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Перспективный план развития Института физической культуры и спорта имени А.И.Тихонова на 2017-2021 г.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ru-RU" sz="36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339" name="Подзаголовок 2"/>
          <p:cNvSpPr txBox="1">
            <a:spLocks/>
          </p:cNvSpPr>
          <p:nvPr/>
        </p:nvSpPr>
        <p:spPr bwMode="auto">
          <a:xfrm>
            <a:off x="1142976" y="4357694"/>
            <a:ext cx="6858048" cy="5000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Д.п.н., профессор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Гибадуллин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Илдус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Гиниятуллович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ct val="20000"/>
              </a:spcBef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одзаголовок 2"/>
          <p:cNvSpPr txBox="1">
            <a:spLocks/>
          </p:cNvSpPr>
          <p:nvPr/>
        </p:nvSpPr>
        <p:spPr>
          <a:xfrm>
            <a:off x="0" y="6072188"/>
            <a:ext cx="9144000" cy="571500"/>
          </a:xfrm>
          <a:prstGeom prst="rect">
            <a:avLst/>
          </a:prstGeom>
        </p:spPr>
        <p:txBody>
          <a:bodyPr>
            <a:normAutofit fontScale="55000" lnSpcReduction="20000"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Ижевск 2017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 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Таблица 7"/>
          <p:cNvGraphicFramePr>
            <a:graphicFrameLocks noGrp="1"/>
          </p:cNvGraphicFramePr>
          <p:nvPr/>
        </p:nvGraphicFramePr>
        <p:xfrm>
          <a:off x="142845" y="357166"/>
          <a:ext cx="8643998" cy="6057735"/>
        </p:xfrm>
        <a:graphic>
          <a:graphicData uri="http://schemas.openxmlformats.org/drawingml/2006/table">
            <a:tbl>
              <a:tblPr/>
              <a:tblGrid>
                <a:gridCol w="285751"/>
                <a:gridCol w="4071966"/>
                <a:gridCol w="571504"/>
                <a:gridCol w="571504"/>
                <a:gridCol w="571504"/>
                <a:gridCol w="571504"/>
                <a:gridCol w="571504"/>
                <a:gridCol w="1428761"/>
              </a:tblGrid>
              <a:tr h="25750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</a:rPr>
                        <a:t>№</a:t>
                      </a: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23002" marR="230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</a:rPr>
                        <a:t>    </a:t>
                      </a:r>
                      <a:r>
                        <a:rPr lang="ru-RU" sz="1400" b="1" dirty="0" smtClean="0">
                          <a:latin typeface="Times New Roman"/>
                          <a:ea typeface="Times New Roman"/>
                        </a:rPr>
                        <a:t>Наименование </a:t>
                      </a:r>
                      <a:r>
                        <a:rPr lang="ru-RU" sz="1400" b="1" dirty="0">
                          <a:latin typeface="Times New Roman"/>
                          <a:ea typeface="Times New Roman"/>
                        </a:rPr>
                        <a:t>мероприятии</a:t>
                      </a: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23002" marR="230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</a:rPr>
                        <a:t>2017</a:t>
                      </a: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23002" marR="230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</a:rPr>
                        <a:t>2018</a:t>
                      </a: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23002" marR="230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</a:rPr>
                        <a:t>2019</a:t>
                      </a: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23002" marR="230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</a:rPr>
                        <a:t>2020</a:t>
                      </a: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23002" marR="230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</a:rPr>
                        <a:t>2021</a:t>
                      </a: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23002" marR="230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</a:rPr>
                        <a:t>Ответственные</a:t>
                      </a: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23002" marR="230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9885">
                <a:tc gridSpan="8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 dirty="0">
                          <a:latin typeface="Times New Roman"/>
                          <a:ea typeface="Times New Roman"/>
                        </a:rPr>
                        <a:t>I. </a:t>
                      </a:r>
                      <a:r>
                        <a:rPr lang="ru-RU" sz="1400" b="1" dirty="0">
                          <a:latin typeface="Times New Roman"/>
                          <a:ea typeface="Times New Roman"/>
                        </a:rPr>
                        <a:t>Учебная работа</a:t>
                      </a: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23002" marR="230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33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23002" marR="230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33"/>
                    </a:solidFill>
                  </a:tcPr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23002" marR="230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33"/>
                    </a:solidFill>
                  </a:tcPr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23002" marR="230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33"/>
                    </a:solidFill>
                  </a:tcPr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23002" marR="230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33"/>
                    </a:solidFill>
                  </a:tcPr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23002" marR="230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33"/>
                    </a:solidFill>
                  </a:tcPr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23002" marR="230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33"/>
                    </a:solidFill>
                  </a:tcPr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23002" marR="230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33"/>
                    </a:solidFill>
                  </a:tcPr>
                </a:tc>
              </a:tr>
              <a:tr h="137704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0" dirty="0">
                        <a:latin typeface="Times New Roman"/>
                        <a:ea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latin typeface="Times New Roman"/>
                          <a:ea typeface="Times New Roman"/>
                        </a:rPr>
                        <a:t>1.</a:t>
                      </a:r>
                    </a:p>
                  </a:txBody>
                  <a:tcPr marL="23002" marR="230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</a:rPr>
                        <a:t>Проведение учебных занятий и дисциплинам, закрепленным за кафедрами в соответствии с рабочей учебной программой по направлению «Физическая культура и спорт»  и </a:t>
                      </a:r>
                      <a:r>
                        <a:rPr lang="ru-RU" sz="1400" b="1" dirty="0">
                          <a:latin typeface="Times New Roman"/>
                          <a:ea typeface="Times New Roman"/>
                        </a:rPr>
                        <a:t>Адаптивная физическая культура</a:t>
                      </a: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23002" marR="230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</a:rPr>
                        <a:t>+</a:t>
                      </a: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23002" marR="230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</a:rPr>
                        <a:t>+</a:t>
                      </a: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23002" marR="230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</a:rPr>
                        <a:t>+</a:t>
                      </a: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23002" marR="230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</a:rPr>
                        <a:t>+</a:t>
                      </a: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23002" marR="230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</a:rPr>
                        <a:t>+</a:t>
                      </a: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23002" marR="230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</a:rPr>
                        <a:t>преподаватели</a:t>
                      </a: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23002" marR="23002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1727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latin typeface="Times New Roman"/>
                          <a:ea typeface="Times New Roman"/>
                        </a:rPr>
                        <a:t>2.</a:t>
                      </a:r>
                    </a:p>
                  </a:txBody>
                  <a:tcPr marL="23002" marR="230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</a:rPr>
                        <a:t>Разработка лекций и программ тестирования уровня знания студентов по дисциплинам кафедры (</a:t>
                      </a:r>
                      <a:r>
                        <a:rPr lang="ru-RU" sz="1400" b="1" dirty="0">
                          <a:latin typeface="Times New Roman"/>
                          <a:ea typeface="Times New Roman"/>
                        </a:rPr>
                        <a:t>адаптивная ФК).</a:t>
                      </a: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23002" marR="230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ru-RU" sz="1400">
                        <a:latin typeface="Calibri"/>
                        <a:ea typeface="Times New Roman"/>
                      </a:endParaRPr>
                    </a:p>
                  </a:txBody>
                  <a:tcPr marL="23002" marR="230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</a:rPr>
                        <a:t>+</a:t>
                      </a: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23002" marR="230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</a:rPr>
                        <a:t>+</a:t>
                      </a: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23002" marR="230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</a:rPr>
                        <a:t>+</a:t>
                      </a: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23002" marR="230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</a:rPr>
                        <a:t>+</a:t>
                      </a: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23002" marR="230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</a:rPr>
                        <a:t>преподаватели</a:t>
                      </a:r>
                    </a:p>
                  </a:txBody>
                  <a:tcPr marL="23002" marR="23002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1727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latin typeface="Times New Roman"/>
                          <a:ea typeface="Times New Roman"/>
                        </a:rPr>
                        <a:t>3.</a:t>
                      </a:r>
                    </a:p>
                  </a:txBody>
                  <a:tcPr marL="23002" marR="230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</a:rPr>
                        <a:t>Подготовка методических рекомендаций и учебных пособий студентам и преподавателям по дисциплинам кафедры. (</a:t>
                      </a:r>
                      <a:r>
                        <a:rPr lang="ru-RU" sz="1400" b="1" dirty="0">
                          <a:latin typeface="Times New Roman"/>
                          <a:ea typeface="Times New Roman"/>
                        </a:rPr>
                        <a:t>адаптивная ФК).</a:t>
                      </a: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23002" marR="230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</a:rPr>
                        <a:t>+</a:t>
                      </a: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23002" marR="230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</a:rPr>
                        <a:t>+</a:t>
                      </a: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23002" marR="230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</a:rPr>
                        <a:t>+</a:t>
                      </a: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23002" marR="230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</a:rPr>
                        <a:t>+</a:t>
                      </a: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23002" marR="230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</a:rPr>
                        <a:t>+</a:t>
                      </a: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23002" marR="230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</a:rPr>
                        <a:t>преподаватели</a:t>
                      </a:r>
                    </a:p>
                  </a:txBody>
                  <a:tcPr marL="23002" marR="23002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5162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latin typeface="Times New Roman"/>
                          <a:ea typeface="Times New Roman"/>
                        </a:rPr>
                        <a:t>4.</a:t>
                      </a:r>
                    </a:p>
                  </a:txBody>
                  <a:tcPr marL="23002" marR="230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</a:rPr>
                        <a:t>Заключение договоров с базовыми предприятиями и учреждениями УР для организации и проведения педагогических и производственных практик. (</a:t>
                      </a:r>
                      <a:r>
                        <a:rPr lang="ru-RU" sz="1400" b="1" dirty="0">
                          <a:latin typeface="Times New Roman"/>
                          <a:ea typeface="Times New Roman"/>
                        </a:rPr>
                        <a:t>адаптивная ФК).</a:t>
                      </a: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23002" marR="230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</a:endParaRPr>
                    </a:p>
                  </a:txBody>
                  <a:tcPr marL="23002" marR="230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</a:endParaRPr>
                    </a:p>
                  </a:txBody>
                  <a:tcPr marL="23002" marR="230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</a:rPr>
                        <a:t>4</a:t>
                      </a: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23002" marR="230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</a:rPr>
                        <a:t>4</a:t>
                      </a: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23002" marR="230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</a:rPr>
                        <a:t>3</a:t>
                      </a: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23002" marR="230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</a:rPr>
                        <a:t>Директор</a:t>
                      </a:r>
                    </a:p>
                  </a:txBody>
                  <a:tcPr marL="23002" marR="23002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8991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latin typeface="Times New Roman"/>
                          <a:ea typeface="Times New Roman"/>
                        </a:rPr>
                        <a:t>5.</a:t>
                      </a:r>
                    </a:p>
                  </a:txBody>
                  <a:tcPr marL="23002" marR="230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</a:rPr>
                        <a:t>Подготовка документов для открытия направления «Адаптивная физическая культура»</a:t>
                      </a: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23002" marR="230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ru-RU" sz="1400" b="1" dirty="0">
                          <a:latin typeface="Times New Roman"/>
                          <a:ea typeface="Times New Roman"/>
                        </a:rPr>
                        <a:t>+</a:t>
                      </a: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23002" marR="230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</a:rPr>
                        <a:t>Получение</a:t>
                      </a:r>
                      <a:endParaRPr lang="ru-RU" sz="1400" dirty="0">
                        <a:latin typeface="Times New Roman"/>
                        <a:ea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</a:rPr>
                        <a:t>лицензии</a:t>
                      </a: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23002" marR="23002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</a:rPr>
                        <a:t>Набор</a:t>
                      </a:r>
                      <a:endParaRPr lang="ru-RU" sz="1400" dirty="0">
                        <a:latin typeface="Times New Roman"/>
                        <a:ea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</a:rPr>
                        <a:t>бакалавров</a:t>
                      </a: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23002" marR="23002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</a:endParaRPr>
                    </a:p>
                  </a:txBody>
                  <a:tcPr marL="23002" marR="230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23002" marR="230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</a:rPr>
                        <a:t>Лазаренко В.Г.</a:t>
                      </a: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23002" marR="23002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738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latin typeface="Times New Roman"/>
                          <a:ea typeface="Times New Roman"/>
                        </a:rPr>
                        <a:t>6.</a:t>
                      </a:r>
                    </a:p>
                  </a:txBody>
                  <a:tcPr marL="23002" marR="230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</a:rPr>
                        <a:t>Открытие кафедры «Адаптивная физическая культура»</a:t>
                      </a: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23002" marR="230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23002" marR="230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latin typeface="Times New Roman"/>
                          <a:ea typeface="Times New Roman"/>
                        </a:rPr>
                        <a:t>+</a:t>
                      </a: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23002" marR="230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23002" marR="230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23002" marR="230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23002" marR="230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err="1">
                          <a:latin typeface="Times New Roman"/>
                          <a:ea typeface="Times New Roman"/>
                        </a:rPr>
                        <a:t>Гибадуллин</a:t>
                      </a:r>
                      <a:r>
                        <a:rPr lang="ru-RU" sz="1400" b="1" dirty="0">
                          <a:latin typeface="Times New Roman"/>
                          <a:ea typeface="Times New Roman"/>
                        </a:rPr>
                        <a:t> И.Г.</a:t>
                      </a: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23002" marR="23002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Таблица 7"/>
          <p:cNvGraphicFramePr>
            <a:graphicFrameLocks noGrp="1"/>
          </p:cNvGraphicFramePr>
          <p:nvPr/>
        </p:nvGraphicFramePr>
        <p:xfrm>
          <a:off x="214282" y="285733"/>
          <a:ext cx="8572561" cy="5888736"/>
        </p:xfrm>
        <a:graphic>
          <a:graphicData uri="http://schemas.openxmlformats.org/drawingml/2006/table">
            <a:tbl>
              <a:tblPr/>
              <a:tblGrid>
                <a:gridCol w="214314"/>
                <a:gridCol w="3714776"/>
                <a:gridCol w="571504"/>
                <a:gridCol w="571504"/>
                <a:gridCol w="571504"/>
                <a:gridCol w="571504"/>
                <a:gridCol w="571504"/>
                <a:gridCol w="1785951"/>
              </a:tblGrid>
              <a:tr h="225801">
                <a:tc>
                  <a:txBody>
                    <a:bodyPr/>
                    <a:lstStyle/>
                    <a:p>
                      <a:pPr marL="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</a:rPr>
                        <a:t>№</a:t>
                      </a: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23002" marR="230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latin typeface="Times New Roman"/>
                          <a:ea typeface="Times New Roman"/>
                        </a:rPr>
                        <a:t>Наименование </a:t>
                      </a:r>
                      <a:r>
                        <a:rPr lang="ru-RU" sz="1400" b="1" dirty="0">
                          <a:latin typeface="Times New Roman"/>
                          <a:ea typeface="Times New Roman"/>
                        </a:rPr>
                        <a:t>мероприятии</a:t>
                      </a: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23002" marR="230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</a:rPr>
                        <a:t>2017</a:t>
                      </a: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23002" marR="230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</a:rPr>
                        <a:t>2018</a:t>
                      </a: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23002" marR="230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</a:rPr>
                        <a:t>2019</a:t>
                      </a: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23002" marR="230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</a:rPr>
                        <a:t>2020</a:t>
                      </a: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23002" marR="230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</a:rPr>
                        <a:t>2021</a:t>
                      </a: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23002" marR="230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</a:rPr>
                        <a:t>Ответственные</a:t>
                      </a: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23002" marR="230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3222">
                <a:tc gridSpan="8">
                  <a:txBody>
                    <a:bodyPr/>
                    <a:lstStyle/>
                    <a:p>
                      <a:pPr marL="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 dirty="0" smtClean="0">
                          <a:latin typeface="Times New Roman"/>
                          <a:ea typeface="Times New Roman"/>
                        </a:rPr>
                        <a:t>II</a:t>
                      </a:r>
                      <a:r>
                        <a:rPr lang="ru-RU" sz="1400" b="1" dirty="0">
                          <a:latin typeface="Times New Roman"/>
                          <a:ea typeface="Times New Roman"/>
                        </a:rPr>
                        <a:t>. Научная работа</a:t>
                      </a: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23002" marR="230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3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23002" marR="230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3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23002" marR="23002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3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23002" marR="23002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3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23002" marR="23002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3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23002" marR="23002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3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23002" marR="23002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3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23002" marR="23002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33"/>
                    </a:solidFill>
                  </a:tcPr>
                </a:tc>
              </a:tr>
              <a:tr h="338703">
                <a:tc>
                  <a:txBody>
                    <a:bodyPr/>
                    <a:lstStyle/>
                    <a:p>
                      <a:pPr marL="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</a:rPr>
                        <a:t>1.</a:t>
                      </a:r>
                    </a:p>
                  </a:txBody>
                  <a:tcPr marL="23002" marR="230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</a:rPr>
                        <a:t>Подготовка к защите кандидатских диссертаций соискателями и аспирантами.</a:t>
                      </a:r>
                    </a:p>
                  </a:txBody>
                  <a:tcPr marL="23002" marR="230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</a:rPr>
                        <a:t>  2</a:t>
                      </a:r>
                    </a:p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</a:rPr>
                        <a:t>К.п.н.</a:t>
                      </a:r>
                    </a:p>
                  </a:txBody>
                  <a:tcPr marL="23002" marR="23002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</a:rPr>
                        <a:t>2</a:t>
                      </a:r>
                    </a:p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</a:rPr>
                        <a:t>К.п.н.</a:t>
                      </a:r>
                    </a:p>
                  </a:txBody>
                  <a:tcPr marL="23002" marR="23002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</a:rPr>
                        <a:t>   2</a:t>
                      </a:r>
                    </a:p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</a:rPr>
                        <a:t>Д.п.н.</a:t>
                      </a:r>
                    </a:p>
                  </a:txBody>
                  <a:tcPr marL="23002" marR="23002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</a:rPr>
                        <a:t>1</a:t>
                      </a:r>
                    </a:p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</a:rPr>
                        <a:t>К.п.н.</a:t>
                      </a:r>
                    </a:p>
                  </a:txBody>
                  <a:tcPr marL="23002" marR="23002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</a:rPr>
                        <a:t>1</a:t>
                      </a:r>
                    </a:p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</a:rPr>
                        <a:t>К.п.н.</a:t>
                      </a:r>
                    </a:p>
                  </a:txBody>
                  <a:tcPr marL="23002" marR="23002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err="1">
                          <a:latin typeface="Times New Roman"/>
                          <a:ea typeface="Times New Roman"/>
                        </a:rPr>
                        <a:t>Гибадуллин</a:t>
                      </a:r>
                      <a:r>
                        <a:rPr lang="ru-RU" sz="1400" dirty="0">
                          <a:latin typeface="Times New Roman"/>
                          <a:ea typeface="Times New Roman"/>
                        </a:rPr>
                        <a:t> И.Г.</a:t>
                      </a:r>
                    </a:p>
                  </a:txBody>
                  <a:tcPr marL="23002" marR="23002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5801">
                <a:tc>
                  <a:txBody>
                    <a:bodyPr/>
                    <a:lstStyle/>
                    <a:p>
                      <a:pPr marL="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</a:rPr>
                        <a:t>2.</a:t>
                      </a:r>
                    </a:p>
                  </a:txBody>
                  <a:tcPr marL="23002" marR="230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</a:rPr>
                        <a:t>Проведение всероссийских научно-практических конференций</a:t>
                      </a:r>
                    </a:p>
                  </a:txBody>
                  <a:tcPr marL="23002" marR="230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>
                        <a:latin typeface="Calibri"/>
                        <a:ea typeface="Times New Roman"/>
                      </a:endParaRPr>
                    </a:p>
                  </a:txBody>
                  <a:tcPr marL="23002" marR="23002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</a:endParaRPr>
                    </a:p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</a:rPr>
                        <a:t> 1</a:t>
                      </a:r>
                    </a:p>
                  </a:txBody>
                  <a:tcPr marL="23002" marR="23002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</a:endParaRPr>
                    </a:p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</a:rPr>
                        <a:t>1</a:t>
                      </a:r>
                    </a:p>
                  </a:txBody>
                  <a:tcPr marL="23002" marR="23002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</a:endParaRPr>
                    </a:p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</a:rPr>
                        <a:t>1</a:t>
                      </a:r>
                    </a:p>
                  </a:txBody>
                  <a:tcPr marL="23002" marR="23002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</a:endParaRPr>
                    </a:p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</a:rPr>
                        <a:t>1</a:t>
                      </a:r>
                    </a:p>
                  </a:txBody>
                  <a:tcPr marL="23002" marR="23002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err="1">
                          <a:latin typeface="Times New Roman"/>
                          <a:ea typeface="Times New Roman"/>
                        </a:rPr>
                        <a:t>Гибадуллин</a:t>
                      </a:r>
                      <a:r>
                        <a:rPr lang="ru-RU" sz="1400" dirty="0">
                          <a:latin typeface="Times New Roman"/>
                          <a:ea typeface="Times New Roman"/>
                        </a:rPr>
                        <a:t> И.Г.</a:t>
                      </a:r>
                    </a:p>
                  </a:txBody>
                  <a:tcPr marL="23002" marR="23002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2901">
                <a:tc>
                  <a:txBody>
                    <a:bodyPr/>
                    <a:lstStyle/>
                    <a:p>
                      <a:pPr marL="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</a:rPr>
                        <a:t>3.</a:t>
                      </a:r>
                    </a:p>
                  </a:txBody>
                  <a:tcPr marL="23002" marR="230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</a:rPr>
                        <a:t>Издание монографий и учебных пособии.</a:t>
                      </a:r>
                    </a:p>
                  </a:txBody>
                  <a:tcPr marL="23002" marR="230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</a:rPr>
                        <a:t>      1 </a:t>
                      </a:r>
                    </a:p>
                  </a:txBody>
                  <a:tcPr marL="23002" marR="23002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</a:rPr>
                        <a:t> 1</a:t>
                      </a:r>
                    </a:p>
                  </a:txBody>
                  <a:tcPr marL="23002" marR="23002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</a:rPr>
                        <a:t>1</a:t>
                      </a:r>
                    </a:p>
                  </a:txBody>
                  <a:tcPr marL="23002" marR="23002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</a:rPr>
                        <a:t> 1</a:t>
                      </a:r>
                    </a:p>
                  </a:txBody>
                  <a:tcPr marL="23002" marR="23002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</a:rPr>
                        <a:t>1</a:t>
                      </a:r>
                    </a:p>
                  </a:txBody>
                  <a:tcPr marL="23002" marR="23002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err="1">
                          <a:latin typeface="Times New Roman"/>
                          <a:ea typeface="Times New Roman"/>
                        </a:rPr>
                        <a:t>Гибадуллин</a:t>
                      </a:r>
                      <a:r>
                        <a:rPr lang="ru-RU" sz="1400" dirty="0">
                          <a:latin typeface="Times New Roman"/>
                          <a:ea typeface="Times New Roman"/>
                        </a:rPr>
                        <a:t> И.Г.</a:t>
                      </a:r>
                    </a:p>
                  </a:txBody>
                  <a:tcPr marL="23002" marR="23002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2901">
                <a:tc>
                  <a:txBody>
                    <a:bodyPr/>
                    <a:lstStyle/>
                    <a:p>
                      <a:pPr marL="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</a:rPr>
                        <a:t>4.</a:t>
                      </a:r>
                    </a:p>
                  </a:txBody>
                  <a:tcPr marL="23002" marR="230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</a:rPr>
                        <a:t>Публикация статьей, тезисов.</a:t>
                      </a:r>
                    </a:p>
                  </a:txBody>
                  <a:tcPr marL="23002" marR="230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</a:rPr>
                        <a:t>    5</a:t>
                      </a:r>
                    </a:p>
                  </a:txBody>
                  <a:tcPr marL="23002" marR="23002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</a:rPr>
                        <a:t> 5</a:t>
                      </a:r>
                    </a:p>
                  </a:txBody>
                  <a:tcPr marL="23002" marR="23002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</a:rPr>
                        <a:t> 6</a:t>
                      </a:r>
                    </a:p>
                  </a:txBody>
                  <a:tcPr marL="23002" marR="23002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</a:rPr>
                        <a:t> 6</a:t>
                      </a:r>
                    </a:p>
                  </a:txBody>
                  <a:tcPr marL="23002" marR="23002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</a:rPr>
                        <a:t> 7</a:t>
                      </a:r>
                    </a:p>
                  </a:txBody>
                  <a:tcPr marL="23002" marR="23002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</a:rPr>
                        <a:t>преподаватели</a:t>
                      </a:r>
                    </a:p>
                  </a:txBody>
                  <a:tcPr marL="23002" marR="23002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2901">
                <a:tc gridSpan="8">
                  <a:txBody>
                    <a:bodyPr/>
                    <a:lstStyle/>
                    <a:p>
                      <a:pPr marL="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 dirty="0">
                          <a:latin typeface="Times New Roman"/>
                          <a:ea typeface="Times New Roman"/>
                        </a:rPr>
                        <a:t>III</a:t>
                      </a:r>
                      <a:r>
                        <a:rPr lang="ru-RU" sz="1400" b="1" dirty="0">
                          <a:latin typeface="Times New Roman"/>
                          <a:ea typeface="Times New Roman"/>
                        </a:rPr>
                        <a:t>. Экономика института</a:t>
                      </a: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23002" marR="230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3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23002" marR="230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3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23002" marR="23002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3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23002" marR="23002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3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23002" marR="23002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3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23002" marR="23002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3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23002" marR="23002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3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23002" marR="23002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33"/>
                    </a:solidFill>
                  </a:tcPr>
                </a:tc>
              </a:tr>
              <a:tr h="225801">
                <a:tc>
                  <a:txBody>
                    <a:bodyPr/>
                    <a:lstStyle/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</a:rPr>
                        <a:t>1.</a:t>
                      </a:r>
                    </a:p>
                  </a:txBody>
                  <a:tcPr marL="23002" marR="230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</a:rPr>
                        <a:t>Образовательная деятельность</a:t>
                      </a:r>
                    </a:p>
                  </a:txBody>
                  <a:tcPr marL="23002" marR="230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</a:rPr>
                        <a:t>5,9 млн</a:t>
                      </a:r>
                      <a:r>
                        <a:rPr lang="ru-RU" sz="1400" dirty="0" smtClean="0">
                          <a:latin typeface="Times New Roman"/>
                          <a:ea typeface="Times New Roman"/>
                        </a:rPr>
                        <a:t>.</a:t>
                      </a: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23002" marR="23002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</a:rPr>
                        <a:t>6,0 млн.</a:t>
                      </a:r>
                    </a:p>
                  </a:txBody>
                  <a:tcPr marL="23002" marR="23002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</a:rPr>
                        <a:t>6,5 млн.</a:t>
                      </a:r>
                    </a:p>
                  </a:txBody>
                  <a:tcPr marL="23002" marR="23002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</a:rPr>
                        <a:t>6,5 млн.</a:t>
                      </a:r>
                    </a:p>
                  </a:txBody>
                  <a:tcPr marL="23002" marR="23002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</a:rPr>
                        <a:t>6,5 млн.</a:t>
                      </a:r>
                    </a:p>
                  </a:txBody>
                  <a:tcPr marL="23002" marR="23002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err="1">
                          <a:latin typeface="Times New Roman"/>
                          <a:ea typeface="Times New Roman"/>
                        </a:rPr>
                        <a:t>Гибадуллин</a:t>
                      </a:r>
                      <a:r>
                        <a:rPr lang="ru-RU" sz="1400" dirty="0">
                          <a:latin typeface="Times New Roman"/>
                          <a:ea typeface="Times New Roman"/>
                        </a:rPr>
                        <a:t> И.Г.</a:t>
                      </a:r>
                    </a:p>
                  </a:txBody>
                  <a:tcPr marL="23002" marR="23002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5801">
                <a:tc>
                  <a:txBody>
                    <a:bodyPr/>
                    <a:lstStyle/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</a:rPr>
                        <a:t>2.</a:t>
                      </a:r>
                    </a:p>
                  </a:txBody>
                  <a:tcPr marL="23002" marR="230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</a:rPr>
                        <a:t>Курсы повышения квалификации</a:t>
                      </a:r>
                    </a:p>
                  </a:txBody>
                  <a:tcPr marL="23002" marR="230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</a:rPr>
                        <a:t>250</a:t>
                      </a:r>
                    </a:p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</a:rPr>
                        <a:t>000</a:t>
                      </a:r>
                    </a:p>
                  </a:txBody>
                  <a:tcPr marL="23002" marR="23002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</a:rPr>
                        <a:t>300 000</a:t>
                      </a:r>
                    </a:p>
                  </a:txBody>
                  <a:tcPr marL="23002" marR="23002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</a:rPr>
                        <a:t>300 000</a:t>
                      </a:r>
                    </a:p>
                  </a:txBody>
                  <a:tcPr marL="23002" marR="23002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</a:rPr>
                        <a:t>300 000</a:t>
                      </a:r>
                    </a:p>
                  </a:txBody>
                  <a:tcPr marL="23002" marR="23002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</a:rPr>
                        <a:t>300 000</a:t>
                      </a:r>
                    </a:p>
                  </a:txBody>
                  <a:tcPr marL="23002" marR="23002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err="1">
                          <a:latin typeface="Times New Roman"/>
                          <a:ea typeface="Times New Roman"/>
                        </a:rPr>
                        <a:t>Гибадуллин</a:t>
                      </a:r>
                      <a:r>
                        <a:rPr lang="ru-RU" sz="1400" dirty="0">
                          <a:latin typeface="Times New Roman"/>
                          <a:ea typeface="Times New Roman"/>
                        </a:rPr>
                        <a:t> И.Г.</a:t>
                      </a:r>
                    </a:p>
                  </a:txBody>
                  <a:tcPr marL="23002" marR="23002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5801">
                <a:tc>
                  <a:txBody>
                    <a:bodyPr/>
                    <a:lstStyle/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</a:rPr>
                        <a:t>3.</a:t>
                      </a:r>
                    </a:p>
                  </a:txBody>
                  <a:tcPr marL="23002" marR="230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</a:rPr>
                        <a:t>Курсы переподготовки кадров.</a:t>
                      </a:r>
                    </a:p>
                  </a:txBody>
                  <a:tcPr marL="23002" marR="230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</a:rPr>
                        <a:t>190 000</a:t>
                      </a:r>
                    </a:p>
                  </a:txBody>
                  <a:tcPr marL="23002" marR="23002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</a:rPr>
                        <a:t>600 000</a:t>
                      </a:r>
                    </a:p>
                  </a:txBody>
                  <a:tcPr marL="23002" marR="23002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</a:rPr>
                        <a:t>600 000</a:t>
                      </a:r>
                    </a:p>
                  </a:txBody>
                  <a:tcPr marL="23002" marR="23002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</a:rPr>
                        <a:t>600 000</a:t>
                      </a:r>
                    </a:p>
                  </a:txBody>
                  <a:tcPr marL="23002" marR="23002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</a:rPr>
                        <a:t>600 000</a:t>
                      </a:r>
                    </a:p>
                  </a:txBody>
                  <a:tcPr marL="23002" marR="23002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err="1">
                          <a:latin typeface="Times New Roman"/>
                          <a:ea typeface="Times New Roman"/>
                        </a:rPr>
                        <a:t>Гибадуллин</a:t>
                      </a:r>
                      <a:r>
                        <a:rPr lang="ru-RU" sz="1400" dirty="0">
                          <a:latin typeface="Times New Roman"/>
                          <a:ea typeface="Times New Roman"/>
                        </a:rPr>
                        <a:t> И.Г.</a:t>
                      </a:r>
                    </a:p>
                  </a:txBody>
                  <a:tcPr marL="23002" marR="23002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5801">
                <a:tc>
                  <a:txBody>
                    <a:bodyPr/>
                    <a:lstStyle/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</a:rPr>
                        <a:t>4.</a:t>
                      </a:r>
                    </a:p>
                  </a:txBody>
                  <a:tcPr marL="23002" marR="230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</a:rPr>
                        <a:t>Договора, гранты, конкурсы.</a:t>
                      </a:r>
                    </a:p>
                  </a:txBody>
                  <a:tcPr marL="23002" marR="230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</a:rPr>
                        <a:t>500 000</a:t>
                      </a:r>
                    </a:p>
                  </a:txBody>
                  <a:tcPr marL="23002" marR="23002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</a:rPr>
                        <a:t>700 000</a:t>
                      </a:r>
                    </a:p>
                  </a:txBody>
                  <a:tcPr marL="23002" marR="23002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</a:rPr>
                        <a:t>1,0 млн.</a:t>
                      </a:r>
                    </a:p>
                  </a:txBody>
                  <a:tcPr marL="23002" marR="23002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</a:rPr>
                        <a:t>1,0 млн.</a:t>
                      </a:r>
                    </a:p>
                  </a:txBody>
                  <a:tcPr marL="23002" marR="23002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</a:rPr>
                        <a:t>1,0 млн.</a:t>
                      </a:r>
                    </a:p>
                  </a:txBody>
                  <a:tcPr marL="23002" marR="23002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err="1">
                          <a:latin typeface="Times New Roman"/>
                          <a:ea typeface="Times New Roman"/>
                        </a:rPr>
                        <a:t>Гибадуллин</a:t>
                      </a:r>
                      <a:r>
                        <a:rPr lang="ru-RU" sz="1400" dirty="0">
                          <a:latin typeface="Times New Roman"/>
                          <a:ea typeface="Times New Roman"/>
                        </a:rPr>
                        <a:t> И.Г.</a:t>
                      </a:r>
                    </a:p>
                  </a:txBody>
                  <a:tcPr marL="23002" marR="23002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2901">
                <a:tc gridSpan="8">
                  <a:txBody>
                    <a:bodyPr/>
                    <a:lstStyle/>
                    <a:p>
                      <a:pPr marL="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 dirty="0">
                          <a:latin typeface="Times New Roman"/>
                          <a:ea typeface="Times New Roman"/>
                        </a:rPr>
                        <a:t>IV</a:t>
                      </a:r>
                      <a:r>
                        <a:rPr lang="ru-RU" sz="1400" b="1" dirty="0">
                          <a:latin typeface="Times New Roman"/>
                          <a:ea typeface="Times New Roman"/>
                        </a:rPr>
                        <a:t>. Кадры</a:t>
                      </a: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23002" marR="230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3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23002" marR="230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3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23002" marR="23002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3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23002" marR="23002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3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23002" marR="23002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3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23002" marR="23002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3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>
                        <a:spcAft>
                          <a:spcPts val="0"/>
                        </a:spcAft>
                      </a:pPr>
                      <a:endParaRPr lang="ru-RU" sz="1400" dirty="0"/>
                    </a:p>
                  </a:txBody>
                  <a:tcPr marL="23002" marR="23002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3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23002" marR="23002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33"/>
                    </a:solidFill>
                  </a:tcPr>
                </a:tc>
              </a:tr>
              <a:tr h="338703">
                <a:tc>
                  <a:txBody>
                    <a:bodyPr/>
                    <a:lstStyle/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</a:rPr>
                        <a:t>1.</a:t>
                      </a: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23002" marR="230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</a:rPr>
                        <a:t>Привлечение выпускников факультета физической культуры и спорта к работе в качестве преподавателей кафедр.</a:t>
                      </a:r>
                    </a:p>
                  </a:txBody>
                  <a:tcPr marL="23002" marR="230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</a:endParaRPr>
                    </a:p>
                  </a:txBody>
                  <a:tcPr marL="23002" marR="23002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</a:rPr>
                        <a:t>1</a:t>
                      </a: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23002" marR="23002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</a:rPr>
                        <a:t>2</a:t>
                      </a: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23002" marR="23002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23002" marR="23002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>
                        <a:spcAft>
                          <a:spcPts val="0"/>
                        </a:spcAft>
                      </a:pPr>
                      <a:endParaRPr lang="ru-RU" sz="1400" dirty="0"/>
                    </a:p>
                  </a:txBody>
                  <a:tcPr marL="23002" marR="23002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err="1">
                          <a:latin typeface="Times New Roman"/>
                          <a:ea typeface="Times New Roman"/>
                        </a:rPr>
                        <a:t>Гибадуллин</a:t>
                      </a:r>
                      <a:r>
                        <a:rPr lang="ru-RU" sz="1400" dirty="0">
                          <a:latin typeface="Times New Roman"/>
                          <a:ea typeface="Times New Roman"/>
                        </a:rPr>
                        <a:t> И.Г.</a:t>
                      </a:r>
                    </a:p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</a:rPr>
                        <a:t>Лазаренко В.Г.</a:t>
                      </a:r>
                    </a:p>
                  </a:txBody>
                  <a:tcPr marL="23002" marR="23002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5801">
                <a:tc gridSpan="8">
                  <a:txBody>
                    <a:bodyPr/>
                    <a:lstStyle/>
                    <a:p>
                      <a:pPr marL="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 dirty="0" smtClean="0">
                          <a:latin typeface="Times New Roman"/>
                          <a:ea typeface="Times New Roman"/>
                        </a:rPr>
                        <a:t>V.</a:t>
                      </a:r>
                      <a:r>
                        <a:rPr lang="en-US" sz="1400" b="1" baseline="0" dirty="0" smtClean="0"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ru-RU" sz="1400" b="1" dirty="0" smtClean="0">
                          <a:latin typeface="Times New Roman"/>
                          <a:ea typeface="Times New Roman"/>
                        </a:rPr>
                        <a:t>Развитие </a:t>
                      </a:r>
                      <a:r>
                        <a:rPr lang="ru-RU" sz="1400" b="1" dirty="0">
                          <a:latin typeface="Times New Roman"/>
                          <a:ea typeface="Times New Roman"/>
                        </a:rPr>
                        <a:t>материально-технической </a:t>
                      </a:r>
                      <a:r>
                        <a:rPr lang="ru-RU" sz="1400" b="1" dirty="0" smtClean="0">
                          <a:latin typeface="Times New Roman"/>
                          <a:ea typeface="Times New Roman"/>
                        </a:rPr>
                        <a:t>базы</a:t>
                      </a: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23002" marR="230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3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23002" marR="230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3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23002" marR="23002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3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23002" marR="23002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33"/>
                    </a:solidFill>
                  </a:tcPr>
                </a:tc>
              </a:tr>
              <a:tr h="366846">
                <a:tc>
                  <a:txBody>
                    <a:bodyPr/>
                    <a:lstStyle/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</a:rPr>
                        <a:t>1.</a:t>
                      </a: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23002" marR="230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</a:rPr>
                        <a:t>Открытие учебной аудитории имени А.И.Тихонова</a:t>
                      </a:r>
                    </a:p>
                  </a:txBody>
                  <a:tcPr marL="23002" marR="230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5">
                  <a:txBody>
                    <a:bodyPr/>
                    <a:lstStyle/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</a:rPr>
                        <a:t>Ремонт аудитории института за счет привлеченных средств.</a:t>
                      </a:r>
                    </a:p>
                  </a:txBody>
                  <a:tcPr marL="23002" marR="23002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err="1" smtClean="0">
                          <a:latin typeface="Times New Roman"/>
                          <a:ea typeface="Times New Roman"/>
                        </a:rPr>
                        <a:t>Гибадуллин</a:t>
                      </a:r>
                      <a:r>
                        <a:rPr lang="ru-RU" sz="1400" dirty="0" smtClean="0"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ru-RU" sz="1400" dirty="0">
                          <a:latin typeface="Times New Roman"/>
                          <a:ea typeface="Times New Roman"/>
                        </a:rPr>
                        <a:t>И.Г.</a:t>
                      </a:r>
                    </a:p>
                  </a:txBody>
                  <a:tcPr marL="23002" marR="23002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463</TotalTime>
  <Words>411</Words>
  <Application>Microsoft Office PowerPoint</Application>
  <PresentationFormat>Экран (4:3)</PresentationFormat>
  <Paragraphs>150</Paragraphs>
  <Slides>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</vt:i4>
      </vt:variant>
    </vt:vector>
  </HeadingPairs>
  <TitlesOfParts>
    <vt:vector size="4" baseType="lpstr">
      <vt:lpstr>Тема Office</vt:lpstr>
      <vt:lpstr>Слайд 1</vt:lpstr>
      <vt:lpstr>Слайд 2</vt:lpstr>
      <vt:lpstr>Слайд 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cp:lastModifiedBy>Admin</cp:lastModifiedBy>
  <cp:revision>70</cp:revision>
  <dcterms:modified xsi:type="dcterms:W3CDTF">2017-01-24T10:29:45Z</dcterms:modified>
</cp:coreProperties>
</file>