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</p:sldMasterIdLst>
  <p:notesMasterIdLst>
    <p:notesMasterId r:id="rId23"/>
  </p:notesMasterIdLst>
  <p:sldIdLst>
    <p:sldId id="276" r:id="rId13"/>
    <p:sldId id="257" r:id="rId14"/>
    <p:sldId id="259" r:id="rId15"/>
    <p:sldId id="273" r:id="rId16"/>
    <p:sldId id="260" r:id="rId17"/>
    <p:sldId id="261" r:id="rId18"/>
    <p:sldId id="271" r:id="rId19"/>
    <p:sldId id="274" r:id="rId20"/>
    <p:sldId id="275" r:id="rId21"/>
    <p:sldId id="272" r:id="rId2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7B0F19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5579" autoAdjust="0"/>
  </p:normalViewPr>
  <p:slideViewPr>
    <p:cSldViewPr showGuides="1">
      <p:cViewPr>
        <p:scale>
          <a:sx n="57" d="100"/>
          <a:sy n="57" d="100"/>
        </p:scale>
        <p:origin x="-379" y="2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0A5389CF-12C7-4C18-B453-4B5FDB80C0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7591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515FDED5-7BDC-4EC9-AE07-0CC45CEB5DCE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2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82052C0D-8849-474B-B28D-6DDB6D858123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3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82052C0D-8849-474B-B28D-6DDB6D858123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4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4C299A99-F528-44A5-91B5-BE2EFCF3AD40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5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186F7406-21D5-47E5-B603-B6F9E0A61D3A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6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544EE7B0-7DE1-4253-8699-38DF7AD3541D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7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544EE7B0-7DE1-4253-8699-38DF7AD3541D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8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544EE7B0-7DE1-4253-8699-38DF7AD3541D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9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>
              <a:buFont typeface="Wingdings" pitchFamily="2" charset="2"/>
              <a:buNone/>
            </a:pPr>
            <a:fld id="{48A38049-A8BD-4979-AE2D-C119BB2F1B7F}" type="slidenum">
              <a:rPr 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10</a:t>
            </a:fld>
            <a:endParaRPr 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CF5CA-A017-4EA7-BCD4-C8BB27970A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4142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68E02-19BE-46E6-B0BF-E1856D3C26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691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0C7A9-5397-4762-9840-571407DB81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8007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14CB4-236E-4250-A0B4-E912D55C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3377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45E90-7943-4277-BF55-6E050432E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8031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5405E-F5E9-4639-AC2D-5897C44899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3946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E7260-3C10-45B2-ACC3-CC479293F5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0693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235F4-0624-417A-9BDE-6F6D8169B1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8114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B9D99-1BD3-4ACF-A9A2-EB15530484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2880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90EB6-ED5D-485E-AFAF-AA5A60FA2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4249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01219-619B-4593-9685-CEE0EEC5AF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2735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39641-A8A9-4839-A679-31E011051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2902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5DD1D-DE11-4B9E-ACF0-0A950CAB94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3686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4B46C-9EE9-461B-B21A-A6A7A437B9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9815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526F9-C4D8-4063-897F-65017DC54A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2802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92BF9-012B-425D-9646-8E10EDB08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5952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E4C9A-70D6-418B-86BA-AA357C085D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86035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AE325-F485-4DAB-BCBE-EF3635CE42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1610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B2D51-4094-4ABE-8E22-2BE13621F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34653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59577-0DC6-4B6E-9F6E-EA6AD0268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23101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3D087-126F-4D53-A874-476D0F6858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0568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52552-9DED-4182-AEF5-EC196C3E7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090206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C32AB-FC06-4F8A-9001-283CE9865F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7416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BD0CE-44EC-4662-897A-C5F14DFCE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80445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CAEF9-D722-41DA-B1A7-493FC27713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58859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60EEC-11E2-467D-8CB7-8222F993A3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44818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1689A-6F54-4FE3-AE6E-B7C88F763D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87856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FDDAC-3D01-44D8-9348-824B4DA544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91967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9AC57-E3CA-494A-87A5-A2C9118182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46627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8B7F2-B3F1-448C-8EE0-AE95B2EAC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67408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3A073-DE47-4539-8122-682459150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9962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16106-29BD-435B-A09C-B7CEB3CB05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12194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32715-B3F1-431F-A8A9-B438EEBC0E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19123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72893-9754-425D-A3FD-010AE520E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85155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062D0-60ED-4D89-8E52-FF0B49DEC1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2404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8949B-A2AC-40D5-8F51-2F3C64DE2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77161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50908-7093-42F2-AF0A-39F80B8A7A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02809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60B7F-FBB4-4578-8626-549D121206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19042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48A9D-82B6-4B9E-B009-B7BB88C6D9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2467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4FB9F-F218-420B-852A-5DB4DDA1EA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99668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D6A15-23A2-4652-A800-52E18A0067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73708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B6D65-9938-420D-8FE7-84EB1FFDD0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68390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92E07-166D-456A-A6F0-E306C5B8D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56583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394AE-17C3-4E71-9020-C0F0CE04D0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06835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97B0A-302B-4BBD-BE8C-DD9FE9A852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83329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32A18-FC57-4F15-B83D-5230A2471E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86477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3112D-2A1E-47BB-8D4C-D6B56F727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56003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A9211-8B2C-4239-B035-B735469D5B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793026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AC5C6-52A2-4848-A556-898F89DEA8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82809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BA0A5-CC8B-4A55-A516-F37002F256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15827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7B45E-071D-4FCD-A1D2-ABD803149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683165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2D83D-0401-4023-A6DB-01D8ACAF23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41758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EC23A-97AD-4D2D-8169-77F670BD4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187797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DCFC8-AC8D-4E8C-B381-140F079B6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90543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32FCF-5DD0-46AA-8ED0-A959EC2A2B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312058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CEEE3-DE22-4F38-B14E-2EA2B7AF2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06554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D06F2-7F60-4292-BC05-701683BD6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09174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D9D88-D058-4CC3-B691-F3E4B450E4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036226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8676C-12A7-4702-A3F0-94137C60D4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2505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12C2A-E59D-483F-973D-44DCF48923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542414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BCFE0-E139-408D-9961-2BA5B9E7DC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011938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D78F2-A790-4844-8C1D-04DFC5D96D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029681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2AB3E-AD61-4580-83E4-102A0F360A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747334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5B836-3AB1-43ED-A199-67ECD80829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09306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FFEC4-E362-4A64-A5C5-14F564366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435110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2D617-5032-48F0-8B35-240EFFB16E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59135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9BEB1-3825-4D0B-B27C-D152EE973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7026020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3CAEF-48EB-4855-9A56-FAC88CF2D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908350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4A674-14F8-4B85-BBA3-480CB9231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775994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8BC8C-6695-4663-AE20-E589C61ED4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197054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CAD10-99FC-4C57-A779-57E28C4CF2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608141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98D50-171F-4395-BF55-BC4CB9970D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53945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AB7DD-4FC6-4E35-93E7-BF31504393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618257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63EF8-4A0C-41C6-8E27-1D6BE86B27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975097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A9C0D-273A-4629-BEA8-1E25143819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225369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42DB0-62E0-45D8-AAEC-E0A75FF896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304380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7F1AF-0B08-4497-839F-9181E2DC0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681582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80027-EA0A-4AB1-9737-C9752BE79A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79927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EA181-5DB8-4691-B0DC-506AA079B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17300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85E99-15BE-4F54-9F68-02815D33F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210376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BC947-72E4-4042-9700-0FD8A79E2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908431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CA433-9351-41D2-9527-FEA997C23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0993831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E4808-3424-40B3-AFD7-BB298E1C6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73492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DF517-27F0-4D0D-BBD2-5C683E7015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925358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9F236-012B-482E-B585-5C111D790F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918974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62891-6EDE-4730-A00F-FCA7358AC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05841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66E15-DA8F-45C4-A0E9-8379E7610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10717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60498-07C7-41F4-819F-8F5CF1E66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445432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79502-8339-4F24-BE7F-DDCD7AA1D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227402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2A1D8-0851-4217-BCB6-CBC19BFC7F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185684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D3D99-7882-46C2-AD68-DE159C284A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93132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CBA06-8F33-418C-8DCD-D8B105972F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230059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2B6C3-38EA-4087-B367-720588A50E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353672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E3ABD-ACB9-4E4A-83A1-3A86BF2B3B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43683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17DA1-C224-49D5-92D5-FB31F89DD0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99266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04288-69F3-4EA5-B2CB-432D56541D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4271287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4B8E1-AB49-46E8-8E2B-C4949751F6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920996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A8049-DB8A-4665-BFFB-DE61A7166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168712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0E663-AAFA-4331-A8B2-4740A5E898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447431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66D77-99EE-4420-91B5-7ABBC78DF6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05025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A2FD5-7911-4EA9-A480-1944FC346D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699054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2F7FD-0B2A-4EC5-AEBD-5A4E56B370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468973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3886C-195C-4A51-AD1C-290C422430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738546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C8E41-30D4-44C3-9ACC-3AAABCA5BE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904199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D8102-47B2-440B-A890-E72C58A851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5440303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5D864-FC55-4055-8768-24143AF6EB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848921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1C154-B1C0-4CED-BF17-E541D39D19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260523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DC43E-FBBE-4D1F-9F98-BA9F580704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2680433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4A1FF-FA15-4F44-962B-CD6F61042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749945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5F798-92DB-4EDF-9038-2EA44CC76B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00491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38F02-DA20-4A31-B897-D133DA46D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468124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42B3C-68FF-4FC9-8373-652722457D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947175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9FA48-EDD0-4804-BFB7-5D0FAD1CC8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267152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8FE2D-1A60-45C1-A117-2B471FFE7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364495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8CD54-542C-4759-89A6-A083F0B018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932482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F052-CE7B-4B1F-B119-728176984C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66957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22A2A-D61E-4BCD-962F-92DB6B3A5A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384996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3C81D-1C12-4466-B220-23259209E1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146661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02072-5D41-406F-91E0-8ED654261E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322816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3D61D-6BD8-4C4B-8C45-08227274E3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801774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215EA-EEC2-4545-9CE5-C4B522F82B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5641618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493E7-82FF-408C-BF5D-A62271643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167377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56661-C795-41F8-9FB0-00E192E6F9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644745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3F507-C1A6-4CB8-AC16-50D3C2B34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912508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7B24F-5E25-49D0-9CCC-B76101EA8D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458121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B5A56-4E3F-4629-91AD-FA29886F2C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19625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E9766-00B0-4D8C-A4D7-CA82E26974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540141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5BF7F-8589-42AD-B105-E0ECC9A55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81256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D68A8-7FC6-4926-9B55-01D240907D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259683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C2D8D-F03F-4686-B41A-378B3B6908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7796394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16860-12C1-4E6E-A5F1-80D2A44035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799674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69631-1CD5-48E0-8084-EB5527B9C4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6642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354763"/>
            <a:ext cx="2133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5523EADA-E30D-4B5D-958D-B86DE4C30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103" t="16301" r="80510" b="71933"/>
          <a:stretch>
            <a:fillRect/>
          </a:stretch>
        </p:blipFill>
        <p:spPr bwMode="auto">
          <a:xfrm>
            <a:off x="141288" y="88900"/>
            <a:ext cx="1152525" cy="106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 l="12103" t="16301" r="80510" b="7193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617F177B-AE73-4A50-B881-AD25E34B4B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FCF4CE5E-CDEC-4BA9-8E8E-B403A8DE54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01418F59-B4D7-4B8E-82D4-493B5800DC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867DF377-2CD1-41E7-A027-6AB9E36E4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9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A4BBE22A-16C5-4A66-B397-EBC4942F69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3DFCB12A-91F2-4000-AED5-73E8B4BF8A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3C13B0EC-688B-4924-850B-1382992D2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CF5AADFC-31CF-4088-A041-166235C528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9A714A9C-9584-4885-A5AB-A4DFC0E07B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7F15E3EA-0270-48F9-B1EC-536589379C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723900" algn="l"/>
                <a:tab pos="1447800" algn="l"/>
              </a:tabLst>
              <a:defRPr sz="1200">
                <a:solidFill>
                  <a:srgbClr val="898989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fld id="{37418492-CE0F-4D83-B7E0-23479C970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815290" cy="3643337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Итоги олимпиад 2015/2016 учебного года,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соорганизатором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которых является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ИжГТУ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имени М.Т. Калашникова</a:t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</a:rPr>
              <a:t>Презентация представлена                                         начальником отдела образовательных коммуникаций              ФГБОУ ВО «</a:t>
            </a:r>
            <a:r>
              <a:rPr lang="ru-RU" sz="1800" dirty="0" err="1" smtClean="0">
                <a:latin typeface="Times New Roman" pitchFamily="18" charset="0"/>
              </a:rPr>
              <a:t>ИжГТУ</a:t>
            </a:r>
            <a:r>
              <a:rPr lang="ru-RU" sz="1800" dirty="0" smtClean="0">
                <a:latin typeface="Times New Roman" pitchFamily="18" charset="0"/>
              </a:rPr>
              <a:t> имени М.Т. Калашникова»                  </a:t>
            </a:r>
            <a:r>
              <a:rPr lang="ru-RU" sz="1800" dirty="0" err="1" smtClean="0">
                <a:latin typeface="Times New Roman" pitchFamily="18" charset="0"/>
              </a:rPr>
              <a:t>Губертом</a:t>
            </a:r>
            <a:r>
              <a:rPr lang="ru-RU" sz="1800" dirty="0" smtClean="0">
                <a:latin typeface="Times New Roman" pitchFamily="18" charset="0"/>
              </a:rPr>
              <a:t> А.В.  на традиционном совещании с руководителями общеобразовательных учреждений города Ижевска                              14 апреля 2016 года</a:t>
            </a:r>
          </a:p>
          <a:p>
            <a:endParaRPr lang="ru-RU" dirty="0"/>
          </a:p>
        </p:txBody>
      </p:sp>
      <p:pic>
        <p:nvPicPr>
          <p:cNvPr id="1027" name="Picture 3" descr="C:\Documents and Settings\Ирина Владимировна\Рабочий стол\яя 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571480"/>
            <a:ext cx="3555968" cy="2428892"/>
          </a:xfrm>
          <a:prstGeom prst="rect">
            <a:avLst/>
          </a:prstGeom>
          <a:noFill/>
        </p:spPr>
      </p:pic>
      <p:pic>
        <p:nvPicPr>
          <p:cNvPr id="1028" name="Picture 4" descr="C:\Documents and Settings\Ирина Владимировна\Рабочий стол\яя 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71480"/>
            <a:ext cx="3992562" cy="2466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030D0C3F-96AD-40DB-9A42-F6EB3CCA8265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2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85750" y="214313"/>
            <a:ext cx="8786813" cy="69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</a:rPr>
              <a:t>ВИДЫ ОЛИМПИАД</a:t>
            </a:r>
            <a:endParaRPr lang="ru-RU" sz="3200" dirty="0">
              <a:solidFill>
                <a:srgbClr val="7B0F19"/>
              </a:solidFill>
              <a:latin typeface="Times New Roman" pitchFamily="18" charset="0"/>
            </a:endParaRPr>
          </a:p>
          <a:p>
            <a:pPr eaLnBrk="1" hangingPunct="1">
              <a:buClrTx/>
              <a:buFontTx/>
              <a:buNone/>
            </a:pPr>
            <a:endParaRPr lang="ru-RU" sz="2400" b="1" dirty="0">
              <a:solidFill>
                <a:srgbClr val="7B0F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2868" y="1117599"/>
            <a:ext cx="8038263" cy="584775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1. Всероссийская </a:t>
            </a:r>
            <a:r>
              <a:rPr lang="ru-RU" sz="3200" b="1" dirty="0">
                <a:solidFill>
                  <a:srgbClr val="7B0F19"/>
                </a:solidFill>
                <a:latin typeface="Times New Roman" pitchFamily="18" charset="0"/>
                <a:cs typeface="+mn-cs"/>
              </a:rPr>
              <a:t>олимпиада школьников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2868" y="2420888"/>
            <a:ext cx="8038263" cy="1569660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360000" marR="0" lvl="0" indent="-3600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2. Олимпиады, проводимые Российским         советом олимпиад школьников</a:t>
            </a:r>
            <a:b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</a:b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(в соответствии с Перечнем)</a:t>
            </a:r>
            <a:endParaRPr lang="ru-RU" sz="32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2868" y="4725144"/>
            <a:ext cx="8038263" cy="1077218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3. </a:t>
            </a:r>
            <a:r>
              <a:rPr lang="ru-RU" sz="3200" b="1" dirty="0">
                <a:solidFill>
                  <a:srgbClr val="7B0F19"/>
                </a:solidFill>
                <a:latin typeface="Times New Roman" pitchFamily="18" charset="0"/>
                <a:cs typeface="+mn-cs"/>
              </a:rPr>
              <a:t>Прочие олимпиады, творческие</a:t>
            </a:r>
            <a:br>
              <a:rPr lang="ru-RU" sz="3200" b="1" dirty="0">
                <a:solidFill>
                  <a:srgbClr val="7B0F19"/>
                </a:solidFill>
                <a:latin typeface="Times New Roman" pitchFamily="18" charset="0"/>
                <a:cs typeface="+mn-cs"/>
              </a:rPr>
            </a:br>
            <a:r>
              <a:rPr lang="ru-RU" sz="3200" b="1" dirty="0">
                <a:solidFill>
                  <a:srgbClr val="7B0F19"/>
                </a:solidFill>
                <a:latin typeface="Times New Roman" pitchFamily="18" charset="0"/>
                <a:cs typeface="+mn-cs"/>
              </a:rPr>
              <a:t>    и интеллектуальные </a:t>
            </a: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конкурсы</a:t>
            </a:r>
            <a:endParaRPr lang="ru-RU" sz="32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232569" y="188640"/>
            <a:ext cx="8678862" cy="1127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3200" b="1" dirty="0">
                <a:solidFill>
                  <a:srgbClr val="7B0F19"/>
                </a:solidFill>
                <a:latin typeface="Times New Roman" pitchFamily="18" charset="0"/>
                <a:ea typeface="Microsoft YaHei" pitchFamily="34" charset="-122"/>
              </a:rPr>
              <a:t>ВСЕРОССИЙСКАЯ ОЛИМПИАДА </a:t>
            </a: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ea typeface="Microsoft YaHei" pitchFamily="34" charset="-122"/>
              </a:rPr>
              <a:t>ШКОЛЬНИКОВ</a:t>
            </a:r>
            <a:endParaRPr lang="ru-RU" sz="2400" b="1" cap="all" dirty="0" smtClean="0">
              <a:solidFill>
                <a:srgbClr val="7B0F19"/>
              </a:solidFill>
            </a:endParaRPr>
          </a:p>
        </p:txBody>
      </p:sp>
      <p:sp>
        <p:nvSpPr>
          <p:cNvPr id="15451" name="Text Box 1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DBC25AC-DAE4-41C3-AC83-B3279F97CF6F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3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3385" y="1315666"/>
            <a:ext cx="8437229" cy="3354765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Проводится по 19 предметам для школьников 4 – 11 классов в четыре этапа: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Школьный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Муниципальный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Региональный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Заключительный</a:t>
            </a:r>
            <a:b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</a:br>
            <a:r>
              <a:rPr lang="ru-RU" sz="20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(дает льготы при поступлении в вузы)</a:t>
            </a:r>
            <a:endParaRPr lang="ru-RU" sz="20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385" y="5064968"/>
            <a:ext cx="8437229" cy="1384995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ЛЬГОТЫ (действуют четыре года):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Поступление без вступительных испытаний;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100 баллов по предмету олимпиады.</a:t>
            </a:r>
            <a:endParaRPr lang="ru-RU" sz="28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232569" y="188640"/>
            <a:ext cx="8678862" cy="56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3200" b="1" dirty="0" smtClean="0">
                <a:solidFill>
                  <a:srgbClr val="7B0F19"/>
                </a:solidFill>
                <a:latin typeface="Times New Roman" pitchFamily="18" charset="0"/>
                <a:ea typeface="Microsoft YaHei" pitchFamily="34" charset="-122"/>
              </a:rPr>
              <a:t>ОЛИМПИАДЫ ШКОЛЬНИКОВ</a:t>
            </a:r>
            <a:endParaRPr lang="ru-RU" sz="2400" b="1" cap="all" dirty="0" smtClean="0">
              <a:solidFill>
                <a:srgbClr val="7B0F19"/>
              </a:solidFill>
            </a:endParaRPr>
          </a:p>
        </p:txBody>
      </p:sp>
      <p:sp>
        <p:nvSpPr>
          <p:cNvPr id="15451" name="Text Box 1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DBC25AC-DAE4-41C3-AC83-B3279F97CF6F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4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3385" y="755998"/>
            <a:ext cx="8437229" cy="1938992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Устанавливаются приказом </a:t>
            </a:r>
            <a:r>
              <a:rPr lang="ru-RU" sz="2400" b="1" dirty="0" err="1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Минобрнауки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 РФ, проводятся образовательными организациями или их группами, проводятся, как правило, в два этапа: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Отборочный (может поводиться заочно);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Заключительный (проводится очно).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385" y="4367113"/>
            <a:ext cx="8437229" cy="2308324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ЛЬГОТЫ устанавливаются каждым вузом по каждой олимпиаде, уровню и степени диплома и требуют подтверждения результатами ЕГЭ в 2016 г. – 75 баллов (действуют четыре года):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Поступление без вступительных испытаний;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100 баллов по предмету олимпиады.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3384" y="2924944"/>
            <a:ext cx="8437229" cy="1200329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rgbClr val="7B0F19"/>
                </a:solidFill>
                <a:latin typeface="Times New Roman" pitchFamily="18" charset="0"/>
                <a:cs typeface="+mn-cs"/>
              </a:rPr>
              <a:t>В 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2015-2016 учебном  году в Перечень олимпиад школьников включена 71 олимпиада  1-го, 2-го и 3-го уровня. По итогам вручаются дипломы  1-3 степени.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14689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214313" y="71438"/>
            <a:ext cx="8821737" cy="83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2400" b="1" dirty="0">
                <a:solidFill>
                  <a:srgbClr val="7B0F19"/>
                </a:solidFill>
                <a:latin typeface="Times New Roman" pitchFamily="18" charset="0"/>
              </a:rPr>
              <a:t>ОЛИМПИАДЫ 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ШКОЛЬНИКОВ,</a:t>
            </a:r>
          </a:p>
          <a:p>
            <a:pPr algn="ctr" eaLnBrk="1" hangingPunct="1">
              <a:buClrTx/>
              <a:buFontTx/>
              <a:buNone/>
              <a:defRPr/>
            </a:pPr>
            <a:r>
              <a:rPr lang="ru-RU" sz="2000" b="1" cap="all" dirty="0" smtClean="0">
                <a:solidFill>
                  <a:srgbClr val="7B0F19"/>
                </a:solidFill>
                <a:latin typeface="Times New Roman" pitchFamily="18" charset="0"/>
              </a:rPr>
              <a:t>Вошедшие в перечень Олимпиад на 2015-2016 учебный год</a:t>
            </a:r>
            <a:endParaRPr lang="ru-RU" sz="2000" b="1" cap="all" dirty="0">
              <a:solidFill>
                <a:srgbClr val="7B0F19"/>
              </a:solidFill>
            </a:endParaRPr>
          </a:p>
        </p:txBody>
      </p:sp>
      <p:sp>
        <p:nvSpPr>
          <p:cNvPr id="16515" name="Text Box 1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0B28C448-C67E-4738-AC84-9B15B618175C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5</a:t>
            </a:fld>
            <a:endParaRPr lang="ru-RU" sz="1200">
              <a:solidFill>
                <a:srgbClr val="898989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076256"/>
              </p:ext>
            </p:extLst>
          </p:nvPr>
        </p:nvGraphicFramePr>
        <p:xfrm>
          <a:off x="467544" y="1008223"/>
          <a:ext cx="8352926" cy="52332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03578"/>
                <a:gridCol w="1387337"/>
                <a:gridCol w="1387337"/>
                <a:gridCol w="1387337"/>
                <a:gridCol w="1387337"/>
              </a:tblGrid>
              <a:tr h="27666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Предмет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Уровень олимпиады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Общий итог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Астрономия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Биология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География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Иностранный язык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Информатика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Искусство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История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Литература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Математика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Обществознание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Остальные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Право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Физика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Химия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Экономика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6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Общий итог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cap="all" dirty="0">
                          <a:solidFill>
                            <a:srgbClr val="7B0F19"/>
                          </a:solidFill>
                          <a:latin typeface="Times New Roman" pitchFamily="18" charset="0"/>
                          <a:ea typeface="Microsoft YaHei" pitchFamily="34" charset="-122"/>
                          <a:cs typeface="+mn-cs"/>
                        </a:rPr>
                        <a:t>205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ABE9C680-A96A-491E-BA8A-91FB25EFA2B7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6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7411" name="Text Box 1"/>
          <p:cNvSpPr txBox="1">
            <a:spLocks noChangeArrowheads="1"/>
          </p:cNvSpPr>
          <p:nvPr/>
        </p:nvSpPr>
        <p:spPr bwMode="auto">
          <a:xfrm>
            <a:off x="214313" y="71438"/>
            <a:ext cx="8821737" cy="98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2800" b="1" dirty="0">
                <a:solidFill>
                  <a:srgbClr val="7B0F19"/>
                </a:solidFill>
                <a:latin typeface="Times New Roman" pitchFamily="18" charset="0"/>
              </a:rPr>
              <a:t>Олимпиады, </a:t>
            </a:r>
            <a:r>
              <a:rPr lang="ru-RU" sz="2800" b="1" dirty="0" err="1" smtClean="0">
                <a:solidFill>
                  <a:srgbClr val="7B0F19"/>
                </a:solidFill>
                <a:latin typeface="Times New Roman" pitchFamily="18" charset="0"/>
              </a:rPr>
              <a:t>соорганизатором</a:t>
            </a: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</a:rPr>
              <a:t> которых </a:t>
            </a:r>
            <a:r>
              <a:rPr lang="ru-RU" sz="2800" b="1" dirty="0">
                <a:solidFill>
                  <a:srgbClr val="7B0F19"/>
                </a:solidFill>
                <a:latin typeface="Times New Roman" pitchFamily="18" charset="0"/>
              </a:rPr>
              <a:t/>
            </a:r>
            <a:br>
              <a:rPr lang="ru-RU" sz="2800" b="1" dirty="0">
                <a:solidFill>
                  <a:srgbClr val="7B0F19"/>
                </a:solidFill>
                <a:latin typeface="Times New Roman" pitchFamily="18" charset="0"/>
              </a:rPr>
            </a:b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</a:rPr>
              <a:t>является </a:t>
            </a:r>
            <a:r>
              <a:rPr lang="ru-RU" sz="2800" b="1" dirty="0" err="1" smtClean="0">
                <a:solidFill>
                  <a:srgbClr val="7B0F19"/>
                </a:solidFill>
                <a:latin typeface="Times New Roman" pitchFamily="18" charset="0"/>
              </a:rPr>
              <a:t>ИжГТУ</a:t>
            </a:r>
            <a:r>
              <a:rPr lang="ru-RU" sz="2800" b="1" dirty="0" smtClean="0">
                <a:solidFill>
                  <a:srgbClr val="7B0F19"/>
                </a:solidFill>
                <a:latin typeface="Times New Roman" pitchFamily="18" charset="0"/>
              </a:rPr>
              <a:t> </a:t>
            </a:r>
            <a:r>
              <a:rPr lang="ru-RU" sz="2800" b="1" dirty="0">
                <a:solidFill>
                  <a:srgbClr val="7B0F19"/>
                </a:solidFill>
                <a:latin typeface="Times New Roman" pitchFamily="18" charset="0"/>
              </a:rPr>
              <a:t>имени М.Т. Калашникова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3385" y="1270695"/>
            <a:ext cx="8437229" cy="2308324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1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.</a:t>
            </a:r>
            <a:r>
              <a:rPr lang="en-US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 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Многопрофильная инженерная олимпиада «Звезда»</a:t>
            </a:r>
            <a:b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</a:b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 (3-го уровня), организаторы – 25 вузов и корпораций, проводится по предметам: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Русский язык;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Естественные науки (математика и физика);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Техника и технологии (5 профилей). 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3385" y="3806180"/>
            <a:ext cx="8437229" cy="2495729"/>
          </a:xfrm>
          <a:custGeom>
            <a:avLst/>
            <a:gdLst>
              <a:gd name="connsiteX0" fmla="*/ 0 w 8437229"/>
              <a:gd name="connsiteY0" fmla="*/ 0 h 1200329"/>
              <a:gd name="connsiteX1" fmla="*/ 8437229 w 8437229"/>
              <a:gd name="connsiteY1" fmla="*/ 0 h 1200329"/>
              <a:gd name="connsiteX2" fmla="*/ 8437229 w 8437229"/>
              <a:gd name="connsiteY2" fmla="*/ 1200329 h 1200329"/>
              <a:gd name="connsiteX3" fmla="*/ 0 w 8437229"/>
              <a:gd name="connsiteY3" fmla="*/ 1200329 h 1200329"/>
              <a:gd name="connsiteX4" fmla="*/ 0 w 8437229"/>
              <a:gd name="connsiteY4" fmla="*/ 0 h 1200329"/>
              <a:gd name="connsiteX0" fmla="*/ 0 w 8437229"/>
              <a:gd name="connsiteY0" fmla="*/ 0 h 2495729"/>
              <a:gd name="connsiteX1" fmla="*/ 8437229 w 8437229"/>
              <a:gd name="connsiteY1" fmla="*/ 0 h 2495729"/>
              <a:gd name="connsiteX2" fmla="*/ 8437229 w 8437229"/>
              <a:gd name="connsiteY2" fmla="*/ 1200329 h 2495729"/>
              <a:gd name="connsiteX3" fmla="*/ 0 w 8437229"/>
              <a:gd name="connsiteY3" fmla="*/ 2495729 h 2495729"/>
              <a:gd name="connsiteX4" fmla="*/ 0 w 8437229"/>
              <a:gd name="connsiteY4" fmla="*/ 0 h 2495729"/>
              <a:gd name="connsiteX0" fmla="*/ 0 w 8437229"/>
              <a:gd name="connsiteY0" fmla="*/ 0 h 2495729"/>
              <a:gd name="connsiteX1" fmla="*/ 8437229 w 8437229"/>
              <a:gd name="connsiteY1" fmla="*/ 0 h 2495729"/>
              <a:gd name="connsiteX2" fmla="*/ 8437229 w 8437229"/>
              <a:gd name="connsiteY2" fmla="*/ 2486204 h 2495729"/>
              <a:gd name="connsiteX3" fmla="*/ 0 w 8437229"/>
              <a:gd name="connsiteY3" fmla="*/ 2495729 h 2495729"/>
              <a:gd name="connsiteX4" fmla="*/ 0 w 8437229"/>
              <a:gd name="connsiteY4" fmla="*/ 0 h 2495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37229" h="2495729">
                <a:moveTo>
                  <a:pt x="0" y="0"/>
                </a:moveTo>
                <a:lnTo>
                  <a:pt x="8437229" y="0"/>
                </a:lnTo>
                <a:lnTo>
                  <a:pt x="8437229" y="2486204"/>
                </a:lnTo>
                <a:lnTo>
                  <a:pt x="0" y="2495729"/>
                </a:lnTo>
                <a:lnTo>
                  <a:pt x="0" y="0"/>
                </a:lnTo>
                <a:close/>
              </a:path>
            </a:pathLst>
          </a:cu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2.</a:t>
            </a:r>
            <a:r>
              <a:rPr lang="en-US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 </a:t>
            </a: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Межрегиональная олимпиада школьников «Высшая проба», проводится совместно с НИУ «Высшая школа экономики», проводится по предметам: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3384" y="5025470"/>
            <a:ext cx="8437229" cy="101566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>
                <a:solidFill>
                  <a:srgbClr val="7B0F19"/>
                </a:solidFill>
                <a:latin typeface="Times New Roman" pitchFamily="18" charset="0"/>
              </a:rPr>
              <a:t>Экономика;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>
                <a:solidFill>
                  <a:srgbClr val="7B0F19"/>
                </a:solidFill>
                <a:latin typeface="Times New Roman" pitchFamily="18" charset="0"/>
              </a:rPr>
              <a:t>Математика;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>
                <a:solidFill>
                  <a:srgbClr val="7B0F19"/>
                </a:solidFill>
                <a:latin typeface="Times New Roman" pitchFamily="18" charset="0"/>
              </a:rPr>
              <a:t>Физика;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>
                <a:solidFill>
                  <a:srgbClr val="7B0F19"/>
                </a:solidFill>
                <a:latin typeface="Times New Roman" pitchFamily="18" charset="0"/>
              </a:rPr>
              <a:t>Электроника</a:t>
            </a:r>
            <a:r>
              <a:rPr lang="ru-RU" sz="2000" b="1" dirty="0" smtClean="0">
                <a:solidFill>
                  <a:srgbClr val="7B0F19"/>
                </a:solidFill>
                <a:latin typeface="Times New Roman" pitchFamily="18" charset="0"/>
              </a:rPr>
              <a:t>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 smtClean="0">
                <a:solidFill>
                  <a:srgbClr val="7B0F19"/>
                </a:solidFill>
                <a:latin typeface="Times New Roman" pitchFamily="18" charset="0"/>
              </a:rPr>
              <a:t>Информатика;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000" b="1" dirty="0" smtClean="0">
                <a:solidFill>
                  <a:srgbClr val="7B0F19"/>
                </a:solidFill>
                <a:latin typeface="Times New Roman" pitchFamily="18" charset="0"/>
              </a:rPr>
              <a:t>Дизайн.</a:t>
            </a:r>
            <a:endParaRPr lang="ru-RU" sz="2000" b="1" dirty="0">
              <a:solidFill>
                <a:srgbClr val="7B0F1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5B05BD0-C1AF-489C-812D-259F9A6544AA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7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214313" y="71438"/>
            <a:ext cx="8821737" cy="126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Итоги проведения </a:t>
            </a:r>
            <a:b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</a:b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многопрофильной инженерной олимпиады «Звезда»</a:t>
            </a:r>
          </a:p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в 2015-2016 учебном году</a:t>
            </a:r>
          </a:p>
          <a:p>
            <a:pPr algn="ctr" eaLnBrk="1" hangingPunct="1">
              <a:buClrTx/>
              <a:buFontTx/>
              <a:buNone/>
            </a:pPr>
            <a:endParaRPr lang="ru-RU" sz="2400" b="1" dirty="0">
              <a:solidFill>
                <a:srgbClr val="7B0F1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3384" y="1484784"/>
            <a:ext cx="8437229" cy="1938992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В отборочном туре приняли участие школьники 6-11 классов: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Русский язык – 2271 чел.;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Естественные науки (математика и физика) – 1661 чел.;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Техника и технологии (5 профилей) – 64 чел. 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050" y="3933056"/>
            <a:ext cx="8437229" cy="1569660"/>
          </a:xfrm>
          <a:prstGeom prst="rect">
            <a:avLst/>
          </a:prstGeom>
          <a:noFill/>
          <a:ln w="31750">
            <a:solidFill>
              <a:srgbClr val="4F81BD">
                <a:shade val="50000"/>
              </a:srgb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ejaVu Sans" pitchFamily="34" charset="0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К участию в очном туре допущено: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Русский язык – 1221 чел.;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Естественные науки (математика и физика) – 1183 чел.;</a:t>
            </a: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  <a:cs typeface="+mn-cs"/>
              </a:rPr>
              <a:t>Техника и технологии (5 профилей) – 53 чел. </a:t>
            </a:r>
            <a:endParaRPr lang="ru-RU" sz="2400" b="1" dirty="0">
              <a:solidFill>
                <a:srgbClr val="7B0F19"/>
              </a:solidFill>
              <a:latin typeface="Times New Roman" pitchFamily="18" charset="0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5B05BD0-C1AF-489C-812D-259F9A6544AA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8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214313" y="71438"/>
            <a:ext cx="8821737" cy="126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Итоги проведения </a:t>
            </a:r>
            <a:b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</a:b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многопрофильной инженерной олимпиады «Звезда»</a:t>
            </a:r>
          </a:p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в 2015-2016 учебном году</a:t>
            </a:r>
          </a:p>
          <a:p>
            <a:pPr algn="ctr" eaLnBrk="1" hangingPunct="1">
              <a:buClrTx/>
              <a:buFontTx/>
              <a:buNone/>
            </a:pPr>
            <a:endParaRPr lang="ru-RU" sz="2400" b="1" dirty="0">
              <a:solidFill>
                <a:srgbClr val="7B0F19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21087944"/>
              </p:ext>
            </p:extLst>
          </p:nvPr>
        </p:nvGraphicFramePr>
        <p:xfrm>
          <a:off x="214312" y="1556798"/>
          <a:ext cx="4213673" cy="37909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50912"/>
                <a:gridCol w="440761"/>
                <a:gridCol w="440761"/>
                <a:gridCol w="440761"/>
                <a:gridCol w="740478"/>
              </a:tblGrid>
              <a:tr h="238243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12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Регион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диплома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итог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Челябинская область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705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770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Воронежская область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Архангельская область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Пензенская область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Самарская область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Удмуртская Республика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Ростовская область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Белгородская область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 Адыгея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Алтайский край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Москва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600" b="0" i="0" u="none" strike="noStrike" baseline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600" b="0" i="0" u="none" strike="noStrike" baseline="0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08024801"/>
              </p:ext>
            </p:extLst>
          </p:nvPr>
        </p:nvGraphicFramePr>
        <p:xfrm>
          <a:off x="4716016" y="1556792"/>
          <a:ext cx="4176464" cy="37909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2248"/>
                <a:gridCol w="352563"/>
                <a:gridCol w="433693"/>
                <a:gridCol w="429356"/>
                <a:gridCol w="728604"/>
              </a:tblGrid>
              <a:tr h="238244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 smtClean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Естественные </a:t>
                      </a:r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науки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12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Регион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Степень диплома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Общий итог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Челябинская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Удмуртская Республика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Архангельская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Республика Казахстан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Воронежская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Республика Адыгея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Самарская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Ростовская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 dirty="0" smtClean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Республика </a:t>
                      </a:r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Саха-Якутия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Тюменская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2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Пензенская область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kern="1200" baseline="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232792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5B05BD0-C1AF-489C-812D-259F9A6544AA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9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214313" y="71438"/>
            <a:ext cx="8821737" cy="126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Итоги проведения </a:t>
            </a:r>
            <a:b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</a:b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многопрофильной инженерной олимпиады «Звезда»</a:t>
            </a:r>
          </a:p>
          <a:p>
            <a:pPr algn="ctr" eaLnBrk="1" hangingPunct="1">
              <a:buClrTx/>
              <a:buFontTx/>
              <a:buNone/>
            </a:pPr>
            <a:r>
              <a:rPr lang="ru-RU" sz="2400" b="1" dirty="0" smtClean="0">
                <a:solidFill>
                  <a:srgbClr val="7B0F19"/>
                </a:solidFill>
                <a:latin typeface="Times New Roman" pitchFamily="18" charset="0"/>
              </a:rPr>
              <a:t>в 2015-2016 учебном году</a:t>
            </a:r>
          </a:p>
          <a:p>
            <a:pPr algn="ctr" eaLnBrk="1" hangingPunct="1">
              <a:buClrTx/>
              <a:buFontTx/>
              <a:buNone/>
            </a:pPr>
            <a:endParaRPr lang="ru-RU" sz="2400" b="1" dirty="0">
              <a:solidFill>
                <a:srgbClr val="7B0F19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21698386"/>
              </p:ext>
            </p:extLst>
          </p:nvPr>
        </p:nvGraphicFramePr>
        <p:xfrm>
          <a:off x="214313" y="1628800"/>
          <a:ext cx="4213671" cy="25922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3132"/>
                <a:gridCol w="775802"/>
                <a:gridCol w="882285"/>
                <a:gridCol w="882285"/>
                <a:gridCol w="730167"/>
              </a:tblGrid>
              <a:tr h="2592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22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диплома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итог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степень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степень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степень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Общий итог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1400" b="0" i="0" u="none" strike="noStrike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lang="ru-RU" sz="1400" b="0" i="0" u="none" strike="noStrike" dirty="0">
                        <a:solidFill>
                          <a:srgbClr val="7B0F1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85026924"/>
              </p:ext>
            </p:extLst>
          </p:nvPr>
        </p:nvGraphicFramePr>
        <p:xfrm>
          <a:off x="4636218" y="1628800"/>
          <a:ext cx="4256263" cy="25922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3378"/>
                <a:gridCol w="825359"/>
                <a:gridCol w="825359"/>
                <a:gridCol w="825359"/>
                <a:gridCol w="776808"/>
              </a:tblGrid>
              <a:tr h="2592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Естественные науки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229">
                <a:tc rowSpan="2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Класс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Степень диплома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Общий итог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степень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степень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степень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Общий итог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kern="1200" dirty="0">
                          <a:solidFill>
                            <a:srgbClr val="7B0F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228445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B6B2180-9B8C-46B5-9CCA-564022D7CBA6}" type="slidenum">
              <a:rPr lang="ru-RU" sz="1200">
                <a:solidFill>
                  <a:srgbClr val="898989"/>
                </a:solidFill>
              </a:rPr>
              <a:pPr algn="r" eaLnBrk="1" hangingPunct="1">
                <a:buClrTx/>
                <a:buFontTx/>
                <a:buNone/>
              </a:pPr>
              <a:t>10</a:t>
            </a:fld>
            <a:endParaRPr lang="ru-RU" sz="1200">
              <a:solidFill>
                <a:srgbClr val="898989"/>
              </a:solidFill>
            </a:endParaRPr>
          </a:p>
        </p:txBody>
      </p:sp>
      <p:pic>
        <p:nvPicPr>
          <p:cNvPr id="5" name="Picture 7" descr="if2svop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25717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03848" y="779983"/>
            <a:ext cx="5688632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 dirty="0">
                <a:solidFill>
                  <a:srgbClr val="7B0F19"/>
                </a:solidFill>
                <a:latin typeface="Garamond" pitchFamily="18" charset="0"/>
              </a:rPr>
              <a:t>Ижевский государственный технический университет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 dirty="0">
                <a:solidFill>
                  <a:srgbClr val="7B0F19"/>
                </a:solidFill>
                <a:latin typeface="Garamond" pitchFamily="18" charset="0"/>
              </a:rPr>
              <a:t>имени М.Т. Калашникова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52464" y="3212976"/>
            <a:ext cx="6624736" cy="285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 dirty="0" smtClean="0">
                <a:solidFill>
                  <a:srgbClr val="7B0F19"/>
                </a:solidFill>
                <a:latin typeface="Garamond" pitchFamily="18" charset="0"/>
              </a:rPr>
              <a:t>Информация об олимпиадах, проводимых в университете:</a:t>
            </a:r>
          </a:p>
          <a:p>
            <a:pPr marL="457200" indent="-457200" eaLnBrk="1" hangingPunct="1">
              <a:lnSpc>
                <a:spcPct val="80000"/>
              </a:lnSpc>
              <a:spcBef>
                <a:spcPct val="20000"/>
              </a:spcBef>
              <a:buClr>
                <a:srgbClr val="7B0F19"/>
              </a:buClr>
              <a:buSzPct val="70000"/>
              <a:buFont typeface="Wingdings" pitchFamily="2" charset="2"/>
              <a:buChar char="Ø"/>
            </a:pPr>
            <a:r>
              <a:rPr lang="en-US" sz="3200" b="1" dirty="0" smtClean="0">
                <a:solidFill>
                  <a:srgbClr val="7B0F19"/>
                </a:solidFill>
                <a:latin typeface="Garamond" pitchFamily="18" charset="0"/>
              </a:rPr>
              <a:t>www.istu.ru/olimp</a:t>
            </a:r>
            <a:r>
              <a:rPr lang="ru-RU" sz="3200" b="1" dirty="0" smtClean="0">
                <a:solidFill>
                  <a:srgbClr val="7B0F19"/>
                </a:solidFill>
                <a:latin typeface="Garamond" pitchFamily="18" charset="0"/>
              </a:rPr>
              <a:t>;</a:t>
            </a:r>
          </a:p>
          <a:p>
            <a:pPr marL="457200" indent="-457200" eaLnBrk="1" hangingPunct="1">
              <a:lnSpc>
                <a:spcPct val="80000"/>
              </a:lnSpc>
              <a:spcBef>
                <a:spcPct val="20000"/>
              </a:spcBef>
              <a:buClr>
                <a:srgbClr val="7B0F19"/>
              </a:buClr>
              <a:buSzPct val="70000"/>
              <a:buFont typeface="Wingdings" pitchFamily="2" charset="2"/>
              <a:buChar char="Ø"/>
            </a:pPr>
            <a:r>
              <a:rPr lang="en-US" sz="3200" b="1" dirty="0" smtClean="0">
                <a:solidFill>
                  <a:srgbClr val="7B0F19"/>
                </a:solidFill>
                <a:latin typeface="Garamond" pitchFamily="18" charset="0"/>
              </a:rPr>
              <a:t>pk@istu.ru;</a:t>
            </a:r>
          </a:p>
          <a:p>
            <a:pPr marL="457200" indent="-457200" eaLnBrk="1" hangingPunct="1">
              <a:lnSpc>
                <a:spcPct val="80000"/>
              </a:lnSpc>
              <a:spcBef>
                <a:spcPct val="20000"/>
              </a:spcBef>
              <a:buClr>
                <a:srgbClr val="7B0F19"/>
              </a:buClr>
              <a:buSzPct val="70000"/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7B0F19"/>
                </a:solidFill>
                <a:latin typeface="Garamond" pitchFamily="18" charset="0"/>
              </a:rPr>
              <a:t>58-38-89</a:t>
            </a:r>
            <a:r>
              <a:rPr lang="en-US" sz="3200" b="1" dirty="0" smtClean="0">
                <a:solidFill>
                  <a:srgbClr val="7B0F19"/>
                </a:solidFill>
                <a:latin typeface="Garamond" pitchFamily="18" charset="0"/>
              </a:rPr>
              <a:t>, 77-62-62.</a:t>
            </a:r>
            <a:endParaRPr lang="ru-RU" sz="3200" b="1" dirty="0" smtClean="0">
              <a:solidFill>
                <a:srgbClr val="7B0F19"/>
              </a:solidFill>
              <a:latin typeface="Garamond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ru-RU" sz="3200" b="1" dirty="0">
              <a:latin typeface="Garamond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7250</TotalTime>
  <Words>692</Words>
  <Application>Microsoft Office PowerPoint</Application>
  <PresentationFormat>Экран (4:3)</PresentationFormat>
  <Paragraphs>374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10</vt:i4>
      </vt:variant>
    </vt:vector>
  </HeadingPairs>
  <TitlesOfParts>
    <vt:vector size="22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     Итоги олимпиад 2015/2016 учебного года, соорганизатором которых является ИжГТУ имени М.Т. Калашникова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Достижения недостижимы</dc:title>
  <dc:creator>Cheresh</dc:creator>
  <cp:lastModifiedBy>Ирина Владимировна</cp:lastModifiedBy>
  <cp:revision>1011</cp:revision>
  <cp:lastPrinted>1601-01-01T00:00:00Z</cp:lastPrinted>
  <dcterms:created xsi:type="dcterms:W3CDTF">2009-04-06T15:46:25Z</dcterms:created>
  <dcterms:modified xsi:type="dcterms:W3CDTF">2016-04-20T06:57:08Z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TC011367991033</vt:lpwstr>
  </property>
</Properties>
</file>