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tags/tag2.xml" ContentType="application/vnd.openxmlformats-officedocument.presentationml.tags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4.xml" ContentType="application/vnd.openxmlformats-officedocument.theme+xml"/>
  <Override PartName="/ppt/tags/tag3.xml" ContentType="application/vnd.openxmlformats-officedocument.presentationml.tags+xml"/>
  <Override PartName="/ppt/theme/theme5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4" r:id="rId3"/>
    <p:sldMasterId id="2147483668" r:id="rId4"/>
  </p:sldMasterIdLst>
  <p:notesMasterIdLst>
    <p:notesMasterId r:id="rId10"/>
  </p:notesMasterIdLst>
  <p:sldIdLst>
    <p:sldId id="257" r:id="rId5"/>
    <p:sldId id="258" r:id="rId6"/>
    <p:sldId id="260" r:id="rId7"/>
    <p:sldId id="262" r:id="rId8"/>
    <p:sldId id="261" r:id="rId9"/>
  </p:sldIdLst>
  <p:sldSz cx="9144000" cy="6858000" type="screen4x3"/>
  <p:notesSz cx="6858000" cy="9144000"/>
  <p:defaultTextStyle>
    <a:defPPr>
      <a:defRPr lang="ru-RU"/>
    </a:defPPr>
    <a:lvl1pPr marL="0" algn="l" defTabSz="9141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056" algn="l" defTabSz="9141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109" algn="l" defTabSz="9141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165" algn="l" defTabSz="9141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218" algn="l" defTabSz="9141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274" algn="l" defTabSz="9141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2328" algn="l" defTabSz="9141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199383" algn="l" defTabSz="9141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6438" algn="l" defTabSz="914109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6.9711916774486066E-3"/>
          <c:y val="0.10656731296266179"/>
          <c:w val="0.97989168024596263"/>
          <c:h val="0.5058901505677554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Финансирование</c:v>
                </c:pt>
              </c:strCache>
            </c:strRef>
          </c:tx>
          <c:spPr>
            <a:solidFill>
              <a:schemeClr val="accent5"/>
            </a:solidFill>
          </c:spPr>
          <c:invertIfNegative val="0"/>
          <c:dLbls>
            <c:delete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</c:numCache>
            </c:numRef>
          </c:cat>
          <c:val>
            <c:numRef>
              <c:f>Лист1!$B$2:$B$8</c:f>
              <c:numCache>
                <c:formatCode>General</c:formatCode>
                <c:ptCount val="7"/>
                <c:pt idx="4">
                  <c:v>15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Актирование</c:v>
                </c:pt>
              </c:strCache>
            </c:strRef>
          </c:tx>
          <c:spPr>
            <a:solidFill>
              <a:schemeClr val="tx2">
                <a:lumMod val="50000"/>
                <a:lumOff val="50000"/>
              </a:schemeClr>
            </a:solidFill>
          </c:spPr>
          <c:invertIfNegative val="0"/>
          <c:dLbls>
            <c:delete val="1"/>
          </c:dLbls>
          <c:cat>
            <c:numRef>
              <c:f>Лист1!$A$2:$A$8</c:f>
              <c:numCache>
                <c:formatCode>General</c:formatCode>
                <c:ptCount val="7"/>
                <c:pt idx="0">
                  <c:v>2012</c:v>
                </c:pt>
                <c:pt idx="1">
                  <c:v>2013</c:v>
                </c:pt>
                <c:pt idx="2">
                  <c:v>2014</c:v>
                </c:pt>
                <c:pt idx="3">
                  <c:v>2015</c:v>
                </c:pt>
                <c:pt idx="4">
                  <c:v>2016</c:v>
                </c:pt>
                <c:pt idx="5">
                  <c:v>2017</c:v>
                </c:pt>
                <c:pt idx="6">
                  <c:v>2018</c:v>
                </c:pt>
              </c:numCache>
            </c:numRef>
          </c:cat>
          <c:val>
            <c:numRef>
              <c:f>Лист1!$C$2:$C$8</c:f>
              <c:numCache>
                <c:formatCode>General</c:formatCode>
                <c:ptCount val="7"/>
                <c:pt idx="4">
                  <c:v>15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94730624"/>
        <c:axId val="194752896"/>
      </c:barChart>
      <c:catAx>
        <c:axId val="1947306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94752896"/>
        <c:crosses val="autoZero"/>
        <c:auto val="1"/>
        <c:lblAlgn val="ctr"/>
        <c:lblOffset val="100"/>
        <c:noMultiLvlLbl val="0"/>
      </c:catAx>
      <c:valAx>
        <c:axId val="194752896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194730624"/>
        <c:crosses val="autoZero"/>
        <c:crossBetween val="between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18874064779594729"/>
          <c:y val="0.82465404886744487"/>
          <c:w val="0.54860327393605834"/>
          <c:h val="0.17534567817531377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800"/>
      </a:pPr>
      <a:endParaRPr lang="ru-R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6AE147-0766-4BA9-A614-F6F9A5746A72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76E96A-7123-4262-9D54-369C1F3D442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42083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1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056" algn="l" defTabSz="9141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109" algn="l" defTabSz="9141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165" algn="l" defTabSz="9141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218" algn="l" defTabSz="9141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274" algn="l" defTabSz="9141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2328" algn="l" defTabSz="9141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99383" algn="l" defTabSz="9141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6438" algn="l" defTabSz="91410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1230C3C-CCB7-4763-AEE4-9BEF8231374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22976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5.jpe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5.jpe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5.jpeg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1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0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1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1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2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2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32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1993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643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0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1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16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21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27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32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19938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643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3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56" indent="0">
              <a:buNone/>
              <a:defRPr sz="2000" b="1"/>
            </a:lvl2pPr>
            <a:lvl3pPr marL="914109" indent="0">
              <a:buNone/>
              <a:defRPr sz="1800" b="1"/>
            </a:lvl3pPr>
            <a:lvl4pPr marL="1371165" indent="0">
              <a:buNone/>
              <a:defRPr sz="1600" b="1"/>
            </a:lvl4pPr>
            <a:lvl5pPr marL="1828218" indent="0">
              <a:buNone/>
              <a:defRPr sz="1600" b="1"/>
            </a:lvl5pPr>
            <a:lvl6pPr marL="2285274" indent="0">
              <a:buNone/>
              <a:defRPr sz="1600" b="1"/>
            </a:lvl6pPr>
            <a:lvl7pPr marL="2742328" indent="0">
              <a:buNone/>
              <a:defRPr sz="1600" b="1"/>
            </a:lvl7pPr>
            <a:lvl8pPr marL="3199383" indent="0">
              <a:buNone/>
              <a:defRPr sz="1600" b="1"/>
            </a:lvl8pPr>
            <a:lvl9pPr marL="3656438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3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056" indent="0">
              <a:buNone/>
              <a:defRPr sz="2000" b="1"/>
            </a:lvl2pPr>
            <a:lvl3pPr marL="914109" indent="0">
              <a:buNone/>
              <a:defRPr sz="1800" b="1"/>
            </a:lvl3pPr>
            <a:lvl4pPr marL="1371165" indent="0">
              <a:buNone/>
              <a:defRPr sz="1600" b="1"/>
            </a:lvl4pPr>
            <a:lvl5pPr marL="1828218" indent="0">
              <a:buNone/>
              <a:defRPr sz="1600" b="1"/>
            </a:lvl5pPr>
            <a:lvl6pPr marL="2285274" indent="0">
              <a:buNone/>
              <a:defRPr sz="1600" b="1"/>
            </a:lvl6pPr>
            <a:lvl7pPr marL="2742328" indent="0">
              <a:buNone/>
              <a:defRPr sz="1600" b="1"/>
            </a:lvl7pPr>
            <a:lvl8pPr marL="3199383" indent="0">
              <a:buNone/>
              <a:defRPr sz="1600" b="1"/>
            </a:lvl8pPr>
            <a:lvl9pPr marL="3656438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3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3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056" indent="0">
              <a:buNone/>
              <a:defRPr sz="1200"/>
            </a:lvl2pPr>
            <a:lvl3pPr marL="914109" indent="0">
              <a:buNone/>
              <a:defRPr sz="1000"/>
            </a:lvl3pPr>
            <a:lvl4pPr marL="1371165" indent="0">
              <a:buNone/>
              <a:defRPr sz="900"/>
            </a:lvl4pPr>
            <a:lvl5pPr marL="1828218" indent="0">
              <a:buNone/>
              <a:defRPr sz="900"/>
            </a:lvl5pPr>
            <a:lvl6pPr marL="2285274" indent="0">
              <a:buNone/>
              <a:defRPr sz="900"/>
            </a:lvl6pPr>
            <a:lvl7pPr marL="2742328" indent="0">
              <a:buNone/>
              <a:defRPr sz="900"/>
            </a:lvl7pPr>
            <a:lvl8pPr marL="3199383" indent="0">
              <a:buNone/>
              <a:defRPr sz="900"/>
            </a:lvl8pPr>
            <a:lvl9pPr marL="365643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056" indent="0">
              <a:buNone/>
              <a:defRPr sz="2800"/>
            </a:lvl2pPr>
            <a:lvl3pPr marL="914109" indent="0">
              <a:buNone/>
              <a:defRPr sz="2400"/>
            </a:lvl3pPr>
            <a:lvl4pPr marL="1371165" indent="0">
              <a:buNone/>
              <a:defRPr sz="2000"/>
            </a:lvl4pPr>
            <a:lvl5pPr marL="1828218" indent="0">
              <a:buNone/>
              <a:defRPr sz="2000"/>
            </a:lvl5pPr>
            <a:lvl6pPr marL="2285274" indent="0">
              <a:buNone/>
              <a:defRPr sz="2000"/>
            </a:lvl6pPr>
            <a:lvl7pPr marL="2742328" indent="0">
              <a:buNone/>
              <a:defRPr sz="2000"/>
            </a:lvl7pPr>
            <a:lvl8pPr marL="3199383" indent="0">
              <a:buNone/>
              <a:defRPr sz="2000"/>
            </a:lvl8pPr>
            <a:lvl9pPr marL="3656438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056" indent="0">
              <a:buNone/>
              <a:defRPr sz="1200"/>
            </a:lvl2pPr>
            <a:lvl3pPr marL="914109" indent="0">
              <a:buNone/>
              <a:defRPr sz="1000"/>
            </a:lvl3pPr>
            <a:lvl4pPr marL="1371165" indent="0">
              <a:buNone/>
              <a:defRPr sz="900"/>
            </a:lvl4pPr>
            <a:lvl5pPr marL="1828218" indent="0">
              <a:buNone/>
              <a:defRPr sz="900"/>
            </a:lvl5pPr>
            <a:lvl6pPr marL="2285274" indent="0">
              <a:buNone/>
              <a:defRPr sz="900"/>
            </a:lvl6pPr>
            <a:lvl7pPr marL="2742328" indent="0">
              <a:buNone/>
              <a:defRPr sz="900"/>
            </a:lvl7pPr>
            <a:lvl8pPr marL="3199383" indent="0">
              <a:buNone/>
              <a:defRPr sz="900"/>
            </a:lvl8pPr>
            <a:lvl9pPr marL="3656438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king Draft Text" hidden="1"/>
          <p:cNvSpPr txBox="1">
            <a:spLocks noChangeArrowheads="1"/>
          </p:cNvSpPr>
          <p:nvPr/>
        </p:nvSpPr>
        <p:spPr bwMode="auto">
          <a:xfrm>
            <a:off x="2693795" y="349865"/>
            <a:ext cx="1014109" cy="1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900" b="1" dirty="0" smtClean="0">
                <a:solidFill>
                  <a:srgbClr val="000000"/>
                </a:solidFill>
              </a:rPr>
              <a:t>WORKING DRAFT</a:t>
            </a:r>
          </a:p>
        </p:txBody>
      </p:sp>
      <p:sp>
        <p:nvSpPr>
          <p:cNvPr id="5" name="doc id"/>
          <p:cNvSpPr txBox="1">
            <a:spLocks noChangeArrowheads="1"/>
          </p:cNvSpPr>
          <p:nvPr/>
        </p:nvSpPr>
        <p:spPr bwMode="auto">
          <a:xfrm>
            <a:off x="8614312" y="37255"/>
            <a:ext cx="30129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ru-RU" sz="800" dirty="0" smtClean="0">
              <a:solidFill>
                <a:srgbClr val="000000"/>
              </a:solidFill>
            </a:endParaRP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auto">
          <a:xfrm>
            <a:off x="2693799" y="508600"/>
            <a:ext cx="2911473" cy="1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900" dirty="0" smtClean="0">
                <a:solidFill>
                  <a:srgbClr val="000000"/>
                </a:solidFill>
              </a:rPr>
              <a:t>Last Modified 25.04.2014 19:06 Russian Standard Time</a:t>
            </a:r>
            <a:endParaRPr lang="ru-RU" sz="900" dirty="0" smtClean="0">
              <a:solidFill>
                <a:srgbClr val="000000"/>
              </a:solidFill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auto">
          <a:xfrm>
            <a:off x="2693799" y="668959"/>
            <a:ext cx="2584342" cy="1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900" dirty="0" smtClean="0">
                <a:solidFill>
                  <a:srgbClr val="000000"/>
                </a:solidFill>
              </a:rPr>
              <a:t>Printed 24.04.2014 20:59 Russian Standard Time</a:t>
            </a:r>
            <a:endParaRPr lang="ru-RU" sz="900" dirty="0" smtClean="0">
              <a:solidFill>
                <a:srgbClr val="000000"/>
              </a:solidFill>
            </a:endParaRPr>
          </a:p>
        </p:txBody>
      </p:sp>
      <p:grpSp>
        <p:nvGrpSpPr>
          <p:cNvPr id="8" name="McK Title Elements"/>
          <p:cNvGrpSpPr>
            <a:grpSpLocks/>
          </p:cNvGrpSpPr>
          <p:nvPr/>
        </p:nvGrpSpPr>
        <p:grpSpPr bwMode="auto">
          <a:xfrm>
            <a:off x="4" y="4"/>
            <a:ext cx="9140760" cy="6859620"/>
            <a:chOff x="0" y="0"/>
            <a:chExt cx="5643" cy="4235"/>
          </a:xfrm>
        </p:grpSpPr>
        <p:sp>
          <p:nvSpPr>
            <p:cNvPr id="9" name="McK Document type" hidden="1"/>
            <p:cNvSpPr txBox="1">
              <a:spLocks noChangeArrowheads="1"/>
            </p:cNvSpPr>
            <p:nvPr/>
          </p:nvSpPr>
          <p:spPr bwMode="auto">
            <a:xfrm>
              <a:off x="1663" y="3106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 smtClean="0">
                  <a:solidFill>
                    <a:srgbClr val="000000"/>
                  </a:solidFill>
                </a:rPr>
                <a:t>Тип документа</a:t>
              </a:r>
            </a:p>
          </p:txBody>
        </p:sp>
        <p:sp>
          <p:nvSpPr>
            <p:cNvPr id="10" name="McK Date" hidden="1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 smtClean="0">
                  <a:solidFill>
                    <a:srgbClr val="000000"/>
                  </a:solidFill>
                </a:rPr>
                <a:t>Дата</a:t>
              </a:r>
            </a:p>
          </p:txBody>
        </p:sp>
        <p:sp>
          <p:nvSpPr>
            <p:cNvPr id="11" name="McK Disclaimer" hidden="1"/>
            <p:cNvSpPr>
              <a:spLocks noChangeArrowheads="1"/>
            </p:cNvSpPr>
            <p:nvPr/>
          </p:nvSpPr>
          <p:spPr bwMode="auto">
            <a:xfrm>
              <a:off x="1663" y="3635"/>
              <a:ext cx="322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/>
            <a:p>
              <a:pPr defTabSz="820941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800" dirty="0" smtClean="0">
                  <a:solidFill>
                    <a:srgbClr val="000000"/>
                  </a:solidFill>
                </a:rPr>
                <a:t>КОНФИДЕНЦИАЛЬНАЯ ИНФОРМАЦИЯ, СОБСТВЕННОСТЬ McKINSEY &amp; COMPANY</a:t>
              </a:r>
            </a:p>
            <a:p>
              <a:pPr defTabSz="820941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800" dirty="0" smtClean="0">
                  <a:solidFill>
                    <a:srgbClr val="000000"/>
                  </a:solidFill>
                </a:rPr>
                <a:t>Любое использование этого документа без специального разрешения McKinsey &amp; Company строго запрещено</a:t>
              </a:r>
              <a:endParaRPr lang="ru-RU" sz="800" dirty="0">
                <a:solidFill>
                  <a:srgbClr val="000000"/>
                </a:solidFill>
              </a:endParaRPr>
            </a:p>
          </p:txBody>
        </p:sp>
        <p:sp>
          <p:nvSpPr>
            <p:cNvPr id="12" name="TitleBottomPlaceholder" hidden="1"/>
            <p:cNvSpPr>
              <a:spLocks noChangeArrowheads="1"/>
            </p:cNvSpPr>
            <p:nvPr/>
          </p:nvSpPr>
          <p:spPr bwMode="auto">
            <a:xfrm>
              <a:off x="0" y="1410"/>
              <a:ext cx="1382" cy="2825"/>
            </a:xfrm>
            <a:prstGeom prst="rect">
              <a:avLst/>
            </a:prstGeom>
            <a:solidFill>
              <a:srgbClr val="0065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1600" dirty="0">
                <a:solidFill>
                  <a:srgbClr val="000000"/>
                </a:solidFill>
              </a:endParaRPr>
            </a:p>
          </p:txBody>
        </p:sp>
        <p:sp>
          <p:nvSpPr>
            <p:cNvPr id="13" name="TitleTopPlaceholder" hidden="1"/>
            <p:cNvSpPr>
              <a:spLocks noChangeArrowheads="1"/>
            </p:cNvSpPr>
            <p:nvPr/>
          </p:nvSpPr>
          <p:spPr bwMode="auto">
            <a:xfrm>
              <a:off x="0" y="0"/>
              <a:ext cx="1382" cy="1410"/>
            </a:xfrm>
            <a:prstGeom prst="rect">
              <a:avLst/>
            </a:prstGeom>
            <a:solidFill>
              <a:srgbClr val="91A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1600" dirty="0">
                <a:solidFill>
                  <a:srgbClr val="000000"/>
                </a:solidFill>
              </a:endParaRPr>
            </a:p>
          </p:txBody>
        </p:sp>
        <p:sp>
          <p:nvSpPr>
            <p:cNvPr id="14" name="Rectangle 1189" hidden="1"/>
            <p:cNvSpPr>
              <a:spLocks noChangeArrowheads="1"/>
            </p:cNvSpPr>
            <p:nvPr/>
          </p:nvSpPr>
          <p:spPr bwMode="auto">
            <a:xfrm>
              <a:off x="0" y="0"/>
              <a:ext cx="5643" cy="4234"/>
            </a:xfrm>
            <a:prstGeom prst="rect">
              <a:avLst/>
            </a:prstGeom>
            <a:noFill/>
            <a:ln w="31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lang="ru-RU" sz="1600" dirty="0">
                <a:solidFill>
                  <a:srgbClr val="000000"/>
                </a:solidFill>
              </a:endParaRPr>
            </a:p>
          </p:txBody>
        </p:sp>
      </p:grpSp>
      <p:pic>
        <p:nvPicPr>
          <p:cNvPr id="18" name="TitleBottomBarBW" hidden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063" y="6574549"/>
            <a:ext cx="1670055" cy="19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2693795" y="3173307"/>
            <a:ext cx="5036084" cy="507831"/>
          </a:xfrm>
          <a:prstGeom prst="rect">
            <a:avLst/>
          </a:prstGeom>
        </p:spPr>
        <p:txBody>
          <a:bodyPr/>
          <a:lstStyle>
            <a:lvl1pPr>
              <a:defRPr sz="3300" b="0"/>
            </a:lvl1pPr>
          </a:lstStyle>
          <a:p>
            <a:pPr lvl="0"/>
            <a:r>
              <a:rPr lang="en-US" noProof="0" dirty="0" smtClean="0"/>
              <a:t>Click to edit Master title</a:t>
            </a:r>
            <a:endParaRPr lang="ru-RU" noProof="0" dirty="0" smtClean="0"/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2693795" y="3945699"/>
            <a:ext cx="5036084" cy="219820"/>
          </a:xfrm>
        </p:spPr>
        <p:txBody>
          <a:bodyPr>
            <a:spAutoFit/>
          </a:bodyPr>
          <a:lstStyle>
            <a:lvl1pPr>
              <a:defRPr sz="1400"/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ru-RU" noProof="0" smtClean="0"/>
          </a:p>
        </p:txBody>
      </p:sp>
      <p:pic>
        <p:nvPicPr>
          <p:cNvPr id="19" name="Picture 5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9" y="194373"/>
            <a:ext cx="9127802" cy="1882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lg" len="lg"/>
                <a:tailEnd type="none" w="lg" len="lg"/>
              </a14:hiddenLine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136" y="4617893"/>
            <a:ext cx="5850864" cy="2240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lg" len="lg"/>
                <a:tailEnd type="none" w="lg" len="lg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957106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cK 2. Slide Title"/>
          <p:cNvSpPr>
            <a:spLocks noGrp="1"/>
          </p:cNvSpPr>
          <p:nvPr>
            <p:ph type="title"/>
          </p:nvPr>
        </p:nvSpPr>
        <p:spPr>
          <a:xfrm>
            <a:off x="129184" y="301939"/>
            <a:ext cx="8016871" cy="298327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lide Number"/>
          <p:cNvSpPr txBox="1">
            <a:spLocks/>
          </p:cNvSpPr>
          <p:nvPr userDrawn="1"/>
        </p:nvSpPr>
        <p:spPr>
          <a:xfrm>
            <a:off x="8719605" y="6566446"/>
            <a:ext cx="21300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C328C1-A84F-4A39-A664-DBA00541A8C6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515400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lide Number"/>
          <p:cNvSpPr txBox="1">
            <a:spLocks/>
          </p:cNvSpPr>
          <p:nvPr userDrawn="1"/>
        </p:nvSpPr>
        <p:spPr>
          <a:xfrm>
            <a:off x="8719605" y="6566446"/>
            <a:ext cx="21300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2C328C1-A84F-4A39-A664-DBA00541A8C6}" type="slidenum">
              <a:rPr 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988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king Draft Text" hidden="1"/>
          <p:cNvSpPr txBox="1">
            <a:spLocks noChangeArrowheads="1"/>
          </p:cNvSpPr>
          <p:nvPr/>
        </p:nvSpPr>
        <p:spPr bwMode="auto">
          <a:xfrm>
            <a:off x="2693795" y="349865"/>
            <a:ext cx="1014109" cy="1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20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900" b="1" dirty="0" smtClean="0">
                <a:solidFill>
                  <a:srgbClr val="000000"/>
                </a:solidFill>
              </a:rPr>
              <a:t>WORKING DRAFT</a:t>
            </a:r>
          </a:p>
        </p:txBody>
      </p:sp>
      <p:sp>
        <p:nvSpPr>
          <p:cNvPr id="5" name="doc id"/>
          <p:cNvSpPr txBox="1">
            <a:spLocks noChangeArrowheads="1"/>
          </p:cNvSpPr>
          <p:nvPr/>
        </p:nvSpPr>
        <p:spPr bwMode="auto">
          <a:xfrm>
            <a:off x="8614312" y="37255"/>
            <a:ext cx="30129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defTabSz="91420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ru-RU" sz="800" dirty="0" smtClean="0">
              <a:solidFill>
                <a:srgbClr val="000000"/>
              </a:solidFill>
            </a:endParaRP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auto">
          <a:xfrm>
            <a:off x="2693799" y="508600"/>
            <a:ext cx="2911473" cy="1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20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900" dirty="0" smtClean="0">
                <a:solidFill>
                  <a:srgbClr val="000000"/>
                </a:solidFill>
              </a:rPr>
              <a:t>Last Modified 25.04.2014 19:06 Russian Standard Time</a:t>
            </a:r>
            <a:endParaRPr lang="ru-RU" sz="900" dirty="0" smtClean="0">
              <a:solidFill>
                <a:srgbClr val="000000"/>
              </a:solidFill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auto">
          <a:xfrm>
            <a:off x="2693799" y="668959"/>
            <a:ext cx="2584342" cy="1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20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900" dirty="0" smtClean="0">
                <a:solidFill>
                  <a:srgbClr val="000000"/>
                </a:solidFill>
              </a:rPr>
              <a:t>Printed 24.04.2014 20:59 Russian Standard Time</a:t>
            </a:r>
            <a:endParaRPr lang="ru-RU" sz="900" dirty="0" smtClean="0">
              <a:solidFill>
                <a:srgbClr val="000000"/>
              </a:solidFill>
            </a:endParaRPr>
          </a:p>
        </p:txBody>
      </p:sp>
      <p:grpSp>
        <p:nvGrpSpPr>
          <p:cNvPr id="8" name="McK Title Elements"/>
          <p:cNvGrpSpPr>
            <a:grpSpLocks/>
          </p:cNvGrpSpPr>
          <p:nvPr/>
        </p:nvGrpSpPr>
        <p:grpSpPr bwMode="auto">
          <a:xfrm>
            <a:off x="4" y="4"/>
            <a:ext cx="9140760" cy="6859620"/>
            <a:chOff x="0" y="0"/>
            <a:chExt cx="5643" cy="4235"/>
          </a:xfrm>
        </p:grpSpPr>
        <p:sp>
          <p:nvSpPr>
            <p:cNvPr id="9" name="McK Document type" hidden="1"/>
            <p:cNvSpPr txBox="1">
              <a:spLocks noChangeArrowheads="1"/>
            </p:cNvSpPr>
            <p:nvPr/>
          </p:nvSpPr>
          <p:spPr bwMode="auto">
            <a:xfrm>
              <a:off x="1663" y="3106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14206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 smtClean="0">
                  <a:solidFill>
                    <a:srgbClr val="000000"/>
                  </a:solidFill>
                </a:rPr>
                <a:t>Тип документа</a:t>
              </a:r>
            </a:p>
          </p:txBody>
        </p:sp>
        <p:sp>
          <p:nvSpPr>
            <p:cNvPr id="10" name="McK Date" hidden="1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14206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 smtClean="0">
                  <a:solidFill>
                    <a:srgbClr val="000000"/>
                  </a:solidFill>
                </a:rPr>
                <a:t>Дата</a:t>
              </a:r>
            </a:p>
          </p:txBody>
        </p:sp>
        <p:sp>
          <p:nvSpPr>
            <p:cNvPr id="11" name="McK Disclaimer" hidden="1"/>
            <p:cNvSpPr>
              <a:spLocks noChangeArrowheads="1"/>
            </p:cNvSpPr>
            <p:nvPr/>
          </p:nvSpPr>
          <p:spPr bwMode="auto">
            <a:xfrm>
              <a:off x="1663" y="3635"/>
              <a:ext cx="322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/>
            <a:p>
              <a:pPr defTabSz="820941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800" dirty="0" smtClean="0">
                  <a:solidFill>
                    <a:srgbClr val="000000"/>
                  </a:solidFill>
                </a:rPr>
                <a:t>КОНФИДЕНЦИАЛЬНАЯ ИНФОРМАЦИЯ, СОБСТВЕННОСТЬ McKINSEY &amp; COMPANY</a:t>
              </a:r>
            </a:p>
            <a:p>
              <a:pPr defTabSz="820941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800" dirty="0" smtClean="0">
                  <a:solidFill>
                    <a:srgbClr val="000000"/>
                  </a:solidFill>
                </a:rPr>
                <a:t>Любое использование этого документа без специального разрешения McKinsey &amp; Company строго запрещено</a:t>
              </a:r>
              <a:endParaRPr lang="ru-RU" sz="800" dirty="0">
                <a:solidFill>
                  <a:srgbClr val="000000"/>
                </a:solidFill>
              </a:endParaRPr>
            </a:p>
          </p:txBody>
        </p:sp>
        <p:sp>
          <p:nvSpPr>
            <p:cNvPr id="12" name="TitleBottomPlaceholder" hidden="1"/>
            <p:cNvSpPr>
              <a:spLocks noChangeArrowheads="1"/>
            </p:cNvSpPr>
            <p:nvPr/>
          </p:nvSpPr>
          <p:spPr bwMode="auto">
            <a:xfrm>
              <a:off x="0" y="1410"/>
              <a:ext cx="1382" cy="2825"/>
            </a:xfrm>
            <a:prstGeom prst="rect">
              <a:avLst/>
            </a:prstGeom>
            <a:solidFill>
              <a:srgbClr val="0065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06" fontAlgn="base">
                <a:spcBef>
                  <a:spcPct val="0"/>
                </a:spcBef>
                <a:spcAft>
                  <a:spcPct val="0"/>
                </a:spcAft>
              </a:pPr>
              <a:endParaRPr lang="ru-RU" sz="1600" dirty="0">
                <a:solidFill>
                  <a:srgbClr val="000000"/>
                </a:solidFill>
              </a:endParaRPr>
            </a:p>
          </p:txBody>
        </p:sp>
        <p:sp>
          <p:nvSpPr>
            <p:cNvPr id="13" name="TitleTopPlaceholder" hidden="1"/>
            <p:cNvSpPr>
              <a:spLocks noChangeArrowheads="1"/>
            </p:cNvSpPr>
            <p:nvPr/>
          </p:nvSpPr>
          <p:spPr bwMode="auto">
            <a:xfrm>
              <a:off x="0" y="0"/>
              <a:ext cx="1382" cy="1410"/>
            </a:xfrm>
            <a:prstGeom prst="rect">
              <a:avLst/>
            </a:prstGeom>
            <a:solidFill>
              <a:srgbClr val="91A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06" fontAlgn="base">
                <a:spcBef>
                  <a:spcPct val="0"/>
                </a:spcBef>
                <a:spcAft>
                  <a:spcPct val="0"/>
                </a:spcAft>
              </a:pPr>
              <a:endParaRPr lang="ru-RU" sz="1600" dirty="0">
                <a:solidFill>
                  <a:srgbClr val="000000"/>
                </a:solidFill>
              </a:endParaRPr>
            </a:p>
          </p:txBody>
        </p:sp>
        <p:sp>
          <p:nvSpPr>
            <p:cNvPr id="14" name="Rectangle 1189" hidden="1"/>
            <p:cNvSpPr>
              <a:spLocks noChangeArrowheads="1"/>
            </p:cNvSpPr>
            <p:nvPr/>
          </p:nvSpPr>
          <p:spPr bwMode="auto">
            <a:xfrm>
              <a:off x="0" y="0"/>
              <a:ext cx="5643" cy="4234"/>
            </a:xfrm>
            <a:prstGeom prst="rect">
              <a:avLst/>
            </a:prstGeom>
            <a:noFill/>
            <a:ln w="31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206" fontAlgn="base">
                <a:spcBef>
                  <a:spcPct val="0"/>
                </a:spcBef>
                <a:spcAft>
                  <a:spcPct val="0"/>
                </a:spcAft>
              </a:pPr>
              <a:endParaRPr lang="ru-RU" sz="1600" dirty="0">
                <a:solidFill>
                  <a:srgbClr val="000000"/>
                </a:solidFill>
              </a:endParaRPr>
            </a:p>
          </p:txBody>
        </p:sp>
      </p:grpSp>
      <p:pic>
        <p:nvPicPr>
          <p:cNvPr id="18" name="TitleBottomBarBW" hidden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063" y="6574549"/>
            <a:ext cx="1670055" cy="19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2693795" y="3173307"/>
            <a:ext cx="5036084" cy="507831"/>
          </a:xfrm>
          <a:prstGeom prst="rect">
            <a:avLst/>
          </a:prstGeom>
        </p:spPr>
        <p:txBody>
          <a:bodyPr/>
          <a:lstStyle>
            <a:lvl1pPr>
              <a:defRPr sz="3300" b="0"/>
            </a:lvl1pPr>
          </a:lstStyle>
          <a:p>
            <a:pPr lvl="0"/>
            <a:r>
              <a:rPr lang="en-US" noProof="0" dirty="0" smtClean="0"/>
              <a:t>Click to edit Master title</a:t>
            </a:r>
            <a:endParaRPr lang="ru-RU" noProof="0" dirty="0" smtClean="0"/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2693795" y="3945699"/>
            <a:ext cx="5036084" cy="219820"/>
          </a:xfrm>
        </p:spPr>
        <p:txBody>
          <a:bodyPr>
            <a:spAutoFit/>
          </a:bodyPr>
          <a:lstStyle>
            <a:lvl1pPr>
              <a:defRPr sz="1400"/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ru-RU" noProof="0" smtClean="0"/>
          </a:p>
        </p:txBody>
      </p:sp>
      <p:pic>
        <p:nvPicPr>
          <p:cNvPr id="19" name="Picture 5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9" y="194373"/>
            <a:ext cx="9127802" cy="1882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lg" len="lg"/>
                <a:tailEnd type="none" w="lg" len="lg"/>
              </a14:hiddenLine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136" y="4617893"/>
            <a:ext cx="5850864" cy="2240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lg" len="lg"/>
                <a:tailEnd type="none" w="lg" len="lg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7909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cK 2. Slide Title"/>
          <p:cNvSpPr>
            <a:spLocks noGrp="1"/>
          </p:cNvSpPr>
          <p:nvPr>
            <p:ph type="title"/>
          </p:nvPr>
        </p:nvSpPr>
        <p:spPr>
          <a:xfrm>
            <a:off x="129184" y="301939"/>
            <a:ext cx="8016871" cy="298327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lide Number"/>
          <p:cNvSpPr txBox="1">
            <a:spLocks/>
          </p:cNvSpPr>
          <p:nvPr userDrawn="1"/>
        </p:nvSpPr>
        <p:spPr>
          <a:xfrm>
            <a:off x="8719605" y="6566446"/>
            <a:ext cx="21300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defTabSz="914206" fontAlgn="base">
              <a:spcBef>
                <a:spcPct val="0"/>
              </a:spcBef>
              <a:spcAft>
                <a:spcPct val="0"/>
              </a:spcAft>
            </a:pPr>
            <a:fld id="{42C328C1-A84F-4A39-A664-DBA00541A8C6}" type="slidenum">
              <a:rPr lang="en-US" smtClean="0">
                <a:solidFill>
                  <a:srgbClr val="000000"/>
                </a:solidFill>
              </a:rPr>
              <a:pPr defTabSz="914206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949288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lide Number"/>
          <p:cNvSpPr txBox="1">
            <a:spLocks/>
          </p:cNvSpPr>
          <p:nvPr userDrawn="1"/>
        </p:nvSpPr>
        <p:spPr>
          <a:xfrm>
            <a:off x="8719605" y="6566446"/>
            <a:ext cx="21300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defTabSz="914206" fontAlgn="base">
              <a:spcBef>
                <a:spcPct val="0"/>
              </a:spcBef>
              <a:spcAft>
                <a:spcPct val="0"/>
              </a:spcAft>
            </a:pPr>
            <a:fld id="{42C328C1-A84F-4A39-A664-DBA00541A8C6}" type="slidenum">
              <a:rPr lang="en-US" smtClean="0">
                <a:solidFill>
                  <a:srgbClr val="000000"/>
                </a:solidFill>
              </a:rPr>
              <a:pPr defTabSz="914206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93567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king Draft Text" hidden="1"/>
          <p:cNvSpPr txBox="1">
            <a:spLocks noChangeArrowheads="1"/>
          </p:cNvSpPr>
          <p:nvPr/>
        </p:nvSpPr>
        <p:spPr bwMode="auto">
          <a:xfrm>
            <a:off x="2693795" y="349865"/>
            <a:ext cx="1014109" cy="1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900" b="1" dirty="0" smtClean="0">
                <a:solidFill>
                  <a:srgbClr val="000000"/>
                </a:solidFill>
              </a:rPr>
              <a:t>WORKING DRAFT</a:t>
            </a:r>
          </a:p>
        </p:txBody>
      </p:sp>
      <p:sp>
        <p:nvSpPr>
          <p:cNvPr id="5" name="doc id"/>
          <p:cNvSpPr txBox="1">
            <a:spLocks noChangeArrowheads="1"/>
          </p:cNvSpPr>
          <p:nvPr/>
        </p:nvSpPr>
        <p:spPr bwMode="auto">
          <a:xfrm>
            <a:off x="8614312" y="37255"/>
            <a:ext cx="301290" cy="124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/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endParaRPr lang="ru-RU" sz="800" dirty="0" smtClean="0">
              <a:solidFill>
                <a:srgbClr val="000000"/>
              </a:solidFill>
            </a:endParaRPr>
          </a:p>
        </p:txBody>
      </p:sp>
      <p:sp>
        <p:nvSpPr>
          <p:cNvPr id="6" name="Working Draft" hidden="1"/>
          <p:cNvSpPr txBox="1">
            <a:spLocks noChangeArrowheads="1"/>
          </p:cNvSpPr>
          <p:nvPr/>
        </p:nvSpPr>
        <p:spPr bwMode="auto">
          <a:xfrm>
            <a:off x="2693798" y="508600"/>
            <a:ext cx="2911473" cy="1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900" dirty="0" smtClean="0">
                <a:solidFill>
                  <a:srgbClr val="000000"/>
                </a:solidFill>
              </a:rPr>
              <a:t>Last Modified 25.04.2014 19:06 Russian Standard Time</a:t>
            </a:r>
            <a:endParaRPr lang="ru-RU" sz="900" dirty="0" smtClean="0">
              <a:solidFill>
                <a:srgbClr val="000000"/>
              </a:solidFill>
            </a:endParaRPr>
          </a:p>
        </p:txBody>
      </p:sp>
      <p:sp>
        <p:nvSpPr>
          <p:cNvPr id="7" name="Printed" hidden="1"/>
          <p:cNvSpPr txBox="1">
            <a:spLocks noChangeArrowheads="1"/>
          </p:cNvSpPr>
          <p:nvPr/>
        </p:nvSpPr>
        <p:spPr bwMode="auto">
          <a:xfrm>
            <a:off x="2693798" y="668958"/>
            <a:ext cx="2584342" cy="141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900" dirty="0" smtClean="0">
                <a:solidFill>
                  <a:srgbClr val="000000"/>
                </a:solidFill>
              </a:rPr>
              <a:t>Printed 24.04.2014 20:59 Russian Standard Time</a:t>
            </a:r>
            <a:endParaRPr lang="ru-RU" sz="900" dirty="0" smtClean="0">
              <a:solidFill>
                <a:srgbClr val="000000"/>
              </a:solidFill>
            </a:endParaRPr>
          </a:p>
        </p:txBody>
      </p:sp>
      <p:grpSp>
        <p:nvGrpSpPr>
          <p:cNvPr id="8" name="McK Title Elements"/>
          <p:cNvGrpSpPr>
            <a:grpSpLocks/>
          </p:cNvGrpSpPr>
          <p:nvPr/>
        </p:nvGrpSpPr>
        <p:grpSpPr bwMode="auto">
          <a:xfrm>
            <a:off x="3" y="3"/>
            <a:ext cx="9140760" cy="6859620"/>
            <a:chOff x="0" y="0"/>
            <a:chExt cx="5643" cy="4235"/>
          </a:xfrm>
        </p:grpSpPr>
        <p:sp>
          <p:nvSpPr>
            <p:cNvPr id="9" name="McK Document type" hidden="1"/>
            <p:cNvSpPr txBox="1">
              <a:spLocks noChangeArrowheads="1"/>
            </p:cNvSpPr>
            <p:nvPr/>
          </p:nvSpPr>
          <p:spPr bwMode="auto">
            <a:xfrm>
              <a:off x="1663" y="3106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 smtClean="0">
                  <a:solidFill>
                    <a:srgbClr val="000000"/>
                  </a:solidFill>
                </a:rPr>
                <a:t>Тип документа</a:t>
              </a:r>
            </a:p>
          </p:txBody>
        </p:sp>
        <p:sp>
          <p:nvSpPr>
            <p:cNvPr id="10" name="McK Date" hidden="1"/>
            <p:cNvSpPr txBox="1">
              <a:spLocks noChangeArrowheads="1"/>
            </p:cNvSpPr>
            <p:nvPr/>
          </p:nvSpPr>
          <p:spPr bwMode="auto">
            <a:xfrm>
              <a:off x="1663" y="3275"/>
              <a:ext cx="3109" cy="13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>
              <a:spAutoFit/>
            </a:bodyPr>
            <a:lstStyle>
              <a:lvl1pPr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 sz="1600"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600"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defTabSz="914400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ru-RU" sz="1400" dirty="0" smtClean="0">
                  <a:solidFill>
                    <a:srgbClr val="000000"/>
                  </a:solidFill>
                </a:rPr>
                <a:t>Дата</a:t>
              </a:r>
            </a:p>
          </p:txBody>
        </p:sp>
        <p:sp>
          <p:nvSpPr>
            <p:cNvPr id="11" name="McK Disclaimer" hidden="1"/>
            <p:cNvSpPr>
              <a:spLocks noChangeArrowheads="1"/>
            </p:cNvSpPr>
            <p:nvPr/>
          </p:nvSpPr>
          <p:spPr bwMode="auto">
            <a:xfrm>
              <a:off x="1663" y="3635"/>
              <a:ext cx="3226" cy="2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0" anchor="b">
              <a:spAutoFit/>
            </a:bodyPr>
            <a:lstStyle/>
            <a:p>
              <a:pPr defTabSz="821028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800" dirty="0" smtClean="0">
                  <a:solidFill>
                    <a:srgbClr val="000000"/>
                  </a:solidFill>
                </a:rPr>
                <a:t>КОНФИДЕНЦИАЛЬНАЯ ИНФОРМАЦИЯ, СОБСТВЕННОСТЬ McKINSEY &amp; COMPANY</a:t>
              </a:r>
            </a:p>
            <a:p>
              <a:pPr defTabSz="821028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ru-RU" sz="800" dirty="0" smtClean="0">
                  <a:solidFill>
                    <a:srgbClr val="000000"/>
                  </a:solidFill>
                </a:rPr>
                <a:t>Любое использование этого документа без специального разрешения McKinsey &amp; Company строго запрещено</a:t>
              </a:r>
              <a:endParaRPr lang="ru-RU" sz="800" dirty="0">
                <a:solidFill>
                  <a:srgbClr val="000000"/>
                </a:solidFill>
              </a:endParaRPr>
            </a:p>
          </p:txBody>
        </p:sp>
        <p:sp>
          <p:nvSpPr>
            <p:cNvPr id="12" name="TitleBottomPlaceholder" hidden="1"/>
            <p:cNvSpPr>
              <a:spLocks noChangeArrowheads="1"/>
            </p:cNvSpPr>
            <p:nvPr/>
          </p:nvSpPr>
          <p:spPr bwMode="auto">
            <a:xfrm>
              <a:off x="0" y="1410"/>
              <a:ext cx="1382" cy="2825"/>
            </a:xfrm>
            <a:prstGeom prst="rect">
              <a:avLst/>
            </a:prstGeom>
            <a:solidFill>
              <a:srgbClr val="0065CC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ru-RU" sz="1600" dirty="0">
                <a:solidFill>
                  <a:srgbClr val="000000"/>
                </a:solidFill>
              </a:endParaRPr>
            </a:p>
          </p:txBody>
        </p:sp>
        <p:sp>
          <p:nvSpPr>
            <p:cNvPr id="13" name="TitleTopPlaceholder" hidden="1"/>
            <p:cNvSpPr>
              <a:spLocks noChangeArrowheads="1"/>
            </p:cNvSpPr>
            <p:nvPr/>
          </p:nvSpPr>
          <p:spPr bwMode="auto">
            <a:xfrm>
              <a:off x="0" y="0"/>
              <a:ext cx="1382" cy="1410"/>
            </a:xfrm>
            <a:prstGeom prst="rect">
              <a:avLst/>
            </a:prstGeom>
            <a:solidFill>
              <a:srgbClr val="91A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ru-RU" sz="1600" dirty="0">
                <a:solidFill>
                  <a:srgbClr val="000000"/>
                </a:solidFill>
              </a:endParaRPr>
            </a:p>
          </p:txBody>
        </p:sp>
        <p:sp>
          <p:nvSpPr>
            <p:cNvPr id="14" name="Rectangle 1189" hidden="1"/>
            <p:cNvSpPr>
              <a:spLocks noChangeArrowheads="1"/>
            </p:cNvSpPr>
            <p:nvPr/>
          </p:nvSpPr>
          <p:spPr bwMode="auto">
            <a:xfrm>
              <a:off x="0" y="0"/>
              <a:ext cx="5643" cy="4234"/>
            </a:xfrm>
            <a:prstGeom prst="rect">
              <a:avLst/>
            </a:prstGeom>
            <a:noFill/>
            <a:ln w="3175">
              <a:solidFill>
                <a:srgbClr val="000000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endParaRPr lang="ru-RU" sz="1600" dirty="0">
                <a:solidFill>
                  <a:srgbClr val="000000"/>
                </a:solidFill>
              </a:endParaRPr>
            </a:p>
          </p:txBody>
        </p:sp>
      </p:grpSp>
      <p:pic>
        <p:nvPicPr>
          <p:cNvPr id="18" name="TitleBottomBarBW" hidden="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0062" y="6574548"/>
            <a:ext cx="1670055" cy="195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314" name="Rectangle 1026"/>
          <p:cNvSpPr>
            <a:spLocks noGrp="1" noChangeArrowheads="1"/>
          </p:cNvSpPr>
          <p:nvPr>
            <p:ph type="ctrTitle"/>
          </p:nvPr>
        </p:nvSpPr>
        <p:spPr>
          <a:xfrm>
            <a:off x="2693795" y="3173306"/>
            <a:ext cx="5036084" cy="507831"/>
          </a:xfrm>
          <a:prstGeom prst="rect">
            <a:avLst/>
          </a:prstGeom>
        </p:spPr>
        <p:txBody>
          <a:bodyPr/>
          <a:lstStyle>
            <a:lvl1pPr>
              <a:defRPr sz="3300" b="0"/>
            </a:lvl1pPr>
          </a:lstStyle>
          <a:p>
            <a:pPr lvl="0"/>
            <a:r>
              <a:rPr lang="en-US" noProof="0" dirty="0" smtClean="0"/>
              <a:t>Click to edit Master title</a:t>
            </a:r>
            <a:endParaRPr lang="ru-RU" noProof="0" dirty="0" smtClean="0"/>
          </a:p>
        </p:txBody>
      </p:sp>
      <p:sp>
        <p:nvSpPr>
          <p:cNvPr id="13315" name="Rectangle 1027"/>
          <p:cNvSpPr>
            <a:spLocks noGrp="1" noChangeArrowheads="1"/>
          </p:cNvSpPr>
          <p:nvPr>
            <p:ph type="subTitle" idx="1"/>
          </p:nvPr>
        </p:nvSpPr>
        <p:spPr>
          <a:xfrm>
            <a:off x="2693795" y="3945699"/>
            <a:ext cx="5036084" cy="219820"/>
          </a:xfrm>
        </p:spPr>
        <p:txBody>
          <a:bodyPr>
            <a:spAutoFit/>
          </a:bodyPr>
          <a:lstStyle>
            <a:lvl1pPr>
              <a:defRPr sz="1400"/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ru-RU" noProof="0" smtClean="0"/>
          </a:p>
        </p:txBody>
      </p:sp>
      <p:pic>
        <p:nvPicPr>
          <p:cNvPr id="19" name="Picture 5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9" y="194372"/>
            <a:ext cx="9127802" cy="1882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lg" len="lg"/>
                <a:tailEnd type="none" w="lg" len="lg"/>
              </a14:hiddenLine>
            </a:ext>
          </a:extLst>
        </p:spPr>
      </p:pic>
      <p:pic>
        <p:nvPicPr>
          <p:cNvPr id="20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3136" y="4617893"/>
            <a:ext cx="5850864" cy="2240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 type="none" w="lg" len="lg"/>
                <a:tailEnd type="none" w="lg" len="lg"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047409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cK 2. Slide Title"/>
          <p:cNvSpPr>
            <a:spLocks noGrp="1"/>
          </p:cNvSpPr>
          <p:nvPr>
            <p:ph type="title"/>
          </p:nvPr>
        </p:nvSpPr>
        <p:spPr>
          <a:xfrm>
            <a:off x="129184" y="301938"/>
            <a:ext cx="8016871" cy="298327"/>
          </a:xfrm>
        </p:spPr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lide Number"/>
          <p:cNvSpPr txBox="1">
            <a:spLocks/>
          </p:cNvSpPr>
          <p:nvPr userDrawn="1"/>
        </p:nvSpPr>
        <p:spPr>
          <a:xfrm>
            <a:off x="8719604" y="6566446"/>
            <a:ext cx="21300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2C328C1-A84F-4A39-A664-DBA00541A8C6}" type="slidenum">
              <a:rPr lang="en-US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91682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lide Number"/>
          <p:cNvSpPr txBox="1">
            <a:spLocks/>
          </p:cNvSpPr>
          <p:nvPr userDrawn="1"/>
        </p:nvSpPr>
        <p:spPr>
          <a:xfrm>
            <a:off x="8719604" y="6566446"/>
            <a:ext cx="213009" cy="155496"/>
          </a:xfrm>
          <a:prstGeom prst="rect">
            <a:avLst/>
          </a:prstGeom>
        </p:spPr>
        <p:txBody>
          <a:bodyPr vert="horz" wrap="none" lIns="0" tIns="0" rIns="0" bIns="0" rtlCol="0" anchor="ctr">
            <a:noAutofit/>
          </a:bodyPr>
          <a:lstStyle>
            <a:defPPr>
              <a:defRPr lang="en-US"/>
            </a:defPPr>
            <a:lvl1pPr>
              <a:defRPr sz="1000" baseline="0">
                <a:latin typeface="+mn-lt"/>
              </a:defRPr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fld id="{42C328C1-A84F-4A39-A664-DBA00541A8C6}" type="slidenum">
              <a:rPr lang="en-US" smtClean="0">
                <a:solidFill>
                  <a:srgbClr val="000000"/>
                </a:solidFill>
              </a:rPr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474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14.xml"/><Relationship Id="rId7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tags" Target="../tags/tag1.xml"/><Relationship Id="rId5" Type="http://schemas.openxmlformats.org/officeDocument/2006/relationships/vmlDrawing" Target="../drawings/vmlDrawing1.vml"/><Relationship Id="rId4" Type="http://schemas.openxmlformats.org/officeDocument/2006/relationships/theme" Target="../theme/theme2.xml"/><Relationship Id="rId9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17.xml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tags" Target="../tags/tag2.xml"/><Relationship Id="rId5" Type="http://schemas.openxmlformats.org/officeDocument/2006/relationships/vmlDrawing" Target="../drawings/vmlDrawing2.vml"/><Relationship Id="rId4" Type="http://schemas.openxmlformats.org/officeDocument/2006/relationships/theme" Target="../theme/theme3.xml"/><Relationship Id="rId9" Type="http://schemas.openxmlformats.org/officeDocument/2006/relationships/image" Target="../media/image2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emf"/><Relationship Id="rId3" Type="http://schemas.openxmlformats.org/officeDocument/2006/relationships/slideLayout" Target="../slideLayouts/slideLayout20.xml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tags" Target="../tags/tag3.xml"/><Relationship Id="rId5" Type="http://schemas.openxmlformats.org/officeDocument/2006/relationships/vmlDrawing" Target="../drawings/vmlDrawing3.vml"/><Relationship Id="rId4" Type="http://schemas.openxmlformats.org/officeDocument/2006/relationships/theme" Target="../theme/theme4.xml"/><Relationship Id="rId9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11" tIns="45706" rIns="91411" bIns="45706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91411" tIns="45706" rIns="91411" bIns="45706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11" tIns="45706" rIns="91411" bIns="45706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26.02.2016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1" y="6356350"/>
            <a:ext cx="2895600" cy="365125"/>
          </a:xfrm>
          <a:prstGeom prst="rect">
            <a:avLst/>
          </a:prstGeom>
        </p:spPr>
        <p:txBody>
          <a:bodyPr vert="horz" lIns="91411" tIns="45706" rIns="91411" bIns="45706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11" tIns="45706" rIns="91411" bIns="45706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109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791" indent="-342791" algn="l" defTabSz="914109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714" indent="-285660" algn="l" defTabSz="914109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636" indent="-228527" algn="l" defTabSz="914109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9691" indent="-228527" algn="l" defTabSz="914109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6746" indent="-228527" algn="l" defTabSz="914109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3800" indent="-228527" algn="l" defTabSz="91410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0855" indent="-228527" algn="l" defTabSz="91410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7910" indent="-228527" algn="l" defTabSz="91410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4964" indent="-228527" algn="l" defTabSz="914109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1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56" algn="l" defTabSz="9141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09" algn="l" defTabSz="9141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65" algn="l" defTabSz="9141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18" algn="l" defTabSz="9141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274" algn="l" defTabSz="9141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28" algn="l" defTabSz="9141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383" algn="l" defTabSz="9141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438" algn="l" defTabSz="914109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3312341079"/>
              </p:ext>
            </p:ext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Working Draft" hidden="1"/>
          <p:cNvSpPr txBox="1">
            <a:spLocks noChangeArrowheads="1"/>
          </p:cNvSpPr>
          <p:nvPr/>
        </p:nvSpPr>
        <p:spPr bwMode="auto">
          <a:xfrm rot="5400000">
            <a:off x="8097117" y="1980009"/>
            <a:ext cx="1951227" cy="9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600" dirty="0" smtClean="0">
                <a:solidFill>
                  <a:srgbClr val="000000"/>
                </a:solidFill>
              </a:rPr>
              <a:t>Last Modified 25.04.2014 19:06 Russian Standard Time</a:t>
            </a:r>
            <a:endParaRPr lang="ru-RU" dirty="0" smtClean="0">
              <a:solidFill>
                <a:srgbClr val="000000"/>
              </a:solidFill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auto">
          <a:xfrm rot="5400000">
            <a:off x="8206697" y="4197989"/>
            <a:ext cx="1732062" cy="9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600" dirty="0" smtClean="0">
                <a:solidFill>
                  <a:srgbClr val="000000"/>
                </a:solidFill>
              </a:rPr>
              <a:t>Printed 24.04.2014 20:59 Russian Standard Time</a:t>
            </a:r>
            <a:endParaRPr lang="ru-RU" dirty="0" smtClean="0">
              <a:solidFill>
                <a:srgbClr val="000000"/>
              </a:solidFill>
            </a:endParaRPr>
          </a:p>
        </p:txBody>
      </p:sp>
      <p:sp>
        <p:nvSpPr>
          <p:cNvPr id="1036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82158" y="1990667"/>
            <a:ext cx="4389768" cy="125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 smtClean="0"/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129182" y="301939"/>
            <a:ext cx="7945100" cy="298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  <p:sp>
        <p:nvSpPr>
          <p:cNvPr id="10" name="McK 1. On-page tracker" hidden="1"/>
          <p:cNvSpPr>
            <a:spLocks noChangeArrowheads="1"/>
          </p:cNvSpPr>
          <p:nvPr/>
        </p:nvSpPr>
        <p:spPr bwMode="auto">
          <a:xfrm>
            <a:off x="129182" y="27536"/>
            <a:ext cx="87671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808080"/>
                </a:solidFill>
              </a:rPr>
              <a:t>TRACKER</a:t>
            </a:r>
            <a:endParaRPr lang="ru-RU" sz="1400" dirty="0">
              <a:solidFill>
                <a:srgbClr val="808080"/>
              </a:solidFill>
            </a:endParaRPr>
          </a:p>
        </p:txBody>
      </p:sp>
      <p:sp>
        <p:nvSpPr>
          <p:cNvPr id="11" name="McK 3. Unit of measure" hidden="1"/>
          <p:cNvSpPr txBox="1">
            <a:spLocks noChangeArrowheads="1"/>
          </p:cNvSpPr>
          <p:nvPr/>
        </p:nvSpPr>
        <p:spPr bwMode="auto">
          <a:xfrm>
            <a:off x="121491" y="946660"/>
            <a:ext cx="8794113" cy="251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dirty="0" smtClean="0">
                <a:solidFill>
                  <a:srgbClr val="808080"/>
                </a:solidFill>
              </a:rPr>
              <a:t>Unit of measure</a:t>
            </a:r>
          </a:p>
        </p:txBody>
      </p:sp>
      <p:sp>
        <p:nvSpPr>
          <p:cNvPr id="13" name="McK 4. Footnote" hidden="1"/>
          <p:cNvSpPr txBox="1">
            <a:spLocks noChangeArrowheads="1"/>
          </p:cNvSpPr>
          <p:nvPr/>
        </p:nvSpPr>
        <p:spPr bwMode="auto">
          <a:xfrm>
            <a:off x="121489" y="6265770"/>
            <a:ext cx="8722840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 smtClean="0">
                <a:solidFill>
                  <a:srgbClr val="000000"/>
                </a:solidFill>
                <a:latin typeface="Arial"/>
              </a:rPr>
              <a:t>1 Сноска</a:t>
            </a:r>
          </a:p>
        </p:txBody>
      </p:sp>
      <p:sp>
        <p:nvSpPr>
          <p:cNvPr id="14" name="McK 5. Source" hidden="1"/>
          <p:cNvSpPr>
            <a:spLocks noChangeArrowheads="1"/>
          </p:cNvSpPr>
          <p:nvPr/>
        </p:nvSpPr>
        <p:spPr bwMode="auto">
          <a:xfrm>
            <a:off x="121488" y="6578595"/>
            <a:ext cx="7002570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marL="621778" indent="-621778" defTabSz="913235" fontAlgn="base">
              <a:spcBef>
                <a:spcPct val="0"/>
              </a:spcBef>
              <a:spcAft>
                <a:spcPct val="0"/>
              </a:spcAft>
              <a:tabLst>
                <a:tab pos="625015" algn="l"/>
              </a:tabLst>
            </a:pPr>
            <a:r>
              <a:rPr lang="ru-RU" sz="1000" dirty="0" smtClean="0">
                <a:solidFill>
                  <a:srgbClr val="000000"/>
                </a:solidFill>
              </a:rPr>
              <a:t>ИСТОЧНИК: источник</a:t>
            </a:r>
            <a:endParaRPr lang="ru-RU" sz="1000" dirty="0">
              <a:solidFill>
                <a:srgbClr val="000000"/>
              </a:solidFill>
            </a:endParaRPr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1482158" y="1150019"/>
            <a:ext cx="4350892" cy="518318"/>
            <a:chOff x="915" y="710"/>
            <a:chExt cx="2686" cy="320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710"/>
              <a:ext cx="2686" cy="32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600" b="1" dirty="0" smtClean="0">
                  <a:solidFill>
                    <a:srgbClr val="000000"/>
                  </a:solidFill>
                </a:rPr>
                <a:t>Title</a:t>
              </a:r>
            </a:p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600" dirty="0" smtClean="0">
                  <a:solidFill>
                    <a:srgbClr val="808080"/>
                  </a:solidFill>
                </a:rPr>
                <a:t>Unit of measure</a:t>
              </a:r>
              <a:endParaRPr lang="ru-RU" sz="1600" dirty="0">
                <a:solidFill>
                  <a:srgbClr val="808080"/>
                </a:solidFill>
              </a:endParaRPr>
            </a:p>
          </p:txBody>
        </p:sp>
      </p:grpSp>
      <p:sp>
        <p:nvSpPr>
          <p:cNvPr id="23" name="Line 16"/>
          <p:cNvSpPr>
            <a:spLocks noChangeShapeType="1"/>
          </p:cNvSpPr>
          <p:nvPr userDrawn="1"/>
        </p:nvSpPr>
        <p:spPr bwMode="auto">
          <a:xfrm>
            <a:off x="121488" y="6454684"/>
            <a:ext cx="8891762" cy="0"/>
          </a:xfrm>
          <a:prstGeom prst="line">
            <a:avLst/>
          </a:prstGeom>
          <a:noFill/>
          <a:ln w="952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66" tIns="93266" rIns="93266" bIns="93266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" name="Line 16"/>
          <p:cNvSpPr>
            <a:spLocks noChangeShapeType="1"/>
          </p:cNvSpPr>
          <p:nvPr userDrawn="1"/>
        </p:nvSpPr>
        <p:spPr bwMode="auto">
          <a:xfrm>
            <a:off x="129182" y="902198"/>
            <a:ext cx="8885636" cy="0"/>
          </a:xfrm>
          <a:prstGeom prst="line">
            <a:avLst/>
          </a:prstGeom>
          <a:noFill/>
          <a:ln w="2857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66" tIns="93266" rIns="93266" bIns="93266"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8" name="navigation8" descr="ujkm,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78323" y="42452"/>
            <a:ext cx="905490" cy="801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1978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hf hdr="0" ftr="0" dt="0"/>
  <p:txStyles>
    <p:titleStyle>
      <a:lvl1pPr algn="l" defTabSz="913235" rtl="0" eaLnBrk="1" fontAlgn="base" hangingPunct="1">
        <a:spcBef>
          <a:spcPct val="0"/>
        </a:spcBef>
        <a:spcAft>
          <a:spcPct val="0"/>
        </a:spcAft>
        <a:tabLst>
          <a:tab pos="364323" algn="l"/>
        </a:tabLst>
        <a:defRPr sz="19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2pPr>
      <a:lvl3pPr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3pPr>
      <a:lvl4pPr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4pPr>
      <a:lvl5pPr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5pPr>
      <a:lvl6pPr marL="466331"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2665"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8999"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5332"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197544" indent="-195925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sz="1600">
          <a:solidFill>
            <a:schemeClr val="tx1"/>
          </a:solidFill>
          <a:latin typeface="+mn-lt"/>
        </a:defRPr>
      </a:lvl2pPr>
      <a:lvl3pPr marL="466331" indent="-267170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3pPr>
      <a:lvl4pPr marL="626636" indent="-158683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600">
          <a:solidFill>
            <a:schemeClr val="tx1"/>
          </a:solidFill>
          <a:latin typeface="+mn-lt"/>
        </a:defRPr>
      </a:lvl4pPr>
      <a:lvl5pPr marL="764785" indent="-132776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5pPr>
      <a:lvl6pPr marL="764785" indent="-132776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6pPr>
      <a:lvl7pPr marL="764785" indent="-132776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7pPr>
      <a:lvl8pPr marL="764785" indent="-132776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8pPr>
      <a:lvl9pPr marL="764785" indent="-132776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31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665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8999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332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665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7996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329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663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2189039356"/>
              </p:ext>
            </p:ext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Working Draft" hidden="1"/>
          <p:cNvSpPr txBox="1">
            <a:spLocks noChangeArrowheads="1"/>
          </p:cNvSpPr>
          <p:nvPr/>
        </p:nvSpPr>
        <p:spPr bwMode="auto">
          <a:xfrm rot="5400000">
            <a:off x="8097117" y="1980009"/>
            <a:ext cx="1951227" cy="9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20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600" dirty="0" smtClean="0">
                <a:solidFill>
                  <a:srgbClr val="000000"/>
                </a:solidFill>
              </a:rPr>
              <a:t>Last Modified 25.04.2014 19:06 Russian Standard Time</a:t>
            </a:r>
            <a:endParaRPr lang="ru-RU" dirty="0" smtClean="0">
              <a:solidFill>
                <a:srgbClr val="000000"/>
              </a:solidFill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auto">
          <a:xfrm rot="5400000">
            <a:off x="8206697" y="4197989"/>
            <a:ext cx="1732062" cy="9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206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600" dirty="0" smtClean="0">
                <a:solidFill>
                  <a:srgbClr val="000000"/>
                </a:solidFill>
              </a:rPr>
              <a:t>Printed 24.04.2014 20:59 Russian Standard Time</a:t>
            </a:r>
            <a:endParaRPr lang="ru-RU" dirty="0" smtClean="0">
              <a:solidFill>
                <a:srgbClr val="000000"/>
              </a:solidFill>
            </a:endParaRPr>
          </a:p>
        </p:txBody>
      </p:sp>
      <p:sp>
        <p:nvSpPr>
          <p:cNvPr id="1036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82158" y="1990667"/>
            <a:ext cx="4389768" cy="125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 smtClean="0"/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129182" y="301939"/>
            <a:ext cx="7945100" cy="298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  <p:sp>
        <p:nvSpPr>
          <p:cNvPr id="10" name="McK 1. On-page tracker" hidden="1"/>
          <p:cNvSpPr>
            <a:spLocks noChangeArrowheads="1"/>
          </p:cNvSpPr>
          <p:nvPr/>
        </p:nvSpPr>
        <p:spPr bwMode="auto">
          <a:xfrm>
            <a:off x="129182" y="27536"/>
            <a:ext cx="87671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4206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808080"/>
                </a:solidFill>
              </a:rPr>
              <a:t>TRACKER</a:t>
            </a:r>
            <a:endParaRPr lang="ru-RU" sz="1400" dirty="0">
              <a:solidFill>
                <a:srgbClr val="808080"/>
              </a:solidFill>
            </a:endParaRPr>
          </a:p>
        </p:txBody>
      </p:sp>
      <p:sp>
        <p:nvSpPr>
          <p:cNvPr id="11" name="McK 3. Unit of measure" hidden="1"/>
          <p:cNvSpPr txBox="1">
            <a:spLocks noChangeArrowheads="1"/>
          </p:cNvSpPr>
          <p:nvPr/>
        </p:nvSpPr>
        <p:spPr bwMode="auto">
          <a:xfrm>
            <a:off x="121491" y="946660"/>
            <a:ext cx="8794113" cy="251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dirty="0" smtClean="0">
                <a:solidFill>
                  <a:srgbClr val="808080"/>
                </a:solidFill>
              </a:rPr>
              <a:t>Unit of measure</a:t>
            </a:r>
          </a:p>
        </p:txBody>
      </p:sp>
      <p:sp>
        <p:nvSpPr>
          <p:cNvPr id="13" name="McK 4. Footnote" hidden="1"/>
          <p:cNvSpPr txBox="1">
            <a:spLocks noChangeArrowheads="1"/>
          </p:cNvSpPr>
          <p:nvPr/>
        </p:nvSpPr>
        <p:spPr bwMode="auto">
          <a:xfrm>
            <a:off x="121489" y="6265770"/>
            <a:ext cx="8722840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 smtClean="0">
                <a:solidFill>
                  <a:srgbClr val="000000"/>
                </a:solidFill>
                <a:latin typeface="Arial"/>
              </a:rPr>
              <a:t>1 Сноска</a:t>
            </a:r>
          </a:p>
        </p:txBody>
      </p:sp>
      <p:sp>
        <p:nvSpPr>
          <p:cNvPr id="14" name="McK 5. Source" hidden="1"/>
          <p:cNvSpPr>
            <a:spLocks noChangeArrowheads="1"/>
          </p:cNvSpPr>
          <p:nvPr/>
        </p:nvSpPr>
        <p:spPr bwMode="auto">
          <a:xfrm>
            <a:off x="121488" y="6578595"/>
            <a:ext cx="7002570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marL="621778" indent="-621778" defTabSz="913235" fontAlgn="base">
              <a:spcBef>
                <a:spcPct val="0"/>
              </a:spcBef>
              <a:spcAft>
                <a:spcPct val="0"/>
              </a:spcAft>
              <a:tabLst>
                <a:tab pos="625015" algn="l"/>
              </a:tabLst>
            </a:pPr>
            <a:r>
              <a:rPr lang="ru-RU" sz="1000" dirty="0" smtClean="0">
                <a:solidFill>
                  <a:srgbClr val="000000"/>
                </a:solidFill>
              </a:rPr>
              <a:t>ИСТОЧНИК: источник</a:t>
            </a:r>
            <a:endParaRPr lang="ru-RU" sz="1000" dirty="0">
              <a:solidFill>
                <a:srgbClr val="000000"/>
              </a:solidFill>
            </a:endParaRPr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1482158" y="1150019"/>
            <a:ext cx="4350892" cy="518318"/>
            <a:chOff x="915" y="710"/>
            <a:chExt cx="2686" cy="320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710"/>
              <a:ext cx="2686" cy="32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4206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600" b="1" dirty="0" smtClean="0">
                  <a:solidFill>
                    <a:srgbClr val="000000"/>
                  </a:solidFill>
                </a:rPr>
                <a:t>Title</a:t>
              </a:r>
            </a:p>
            <a:p>
              <a:pPr defTabSz="914206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600" dirty="0" smtClean="0">
                  <a:solidFill>
                    <a:srgbClr val="808080"/>
                  </a:solidFill>
                </a:rPr>
                <a:t>Unit of measure</a:t>
              </a:r>
              <a:endParaRPr lang="ru-RU" sz="1600" dirty="0">
                <a:solidFill>
                  <a:srgbClr val="808080"/>
                </a:solidFill>
              </a:endParaRPr>
            </a:p>
          </p:txBody>
        </p:sp>
      </p:grpSp>
      <p:sp>
        <p:nvSpPr>
          <p:cNvPr id="23" name="Line 16"/>
          <p:cNvSpPr>
            <a:spLocks noChangeShapeType="1"/>
          </p:cNvSpPr>
          <p:nvPr userDrawn="1"/>
        </p:nvSpPr>
        <p:spPr bwMode="auto">
          <a:xfrm>
            <a:off x="121488" y="6454684"/>
            <a:ext cx="8891762" cy="0"/>
          </a:xfrm>
          <a:prstGeom prst="line">
            <a:avLst/>
          </a:prstGeom>
          <a:noFill/>
          <a:ln w="952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66" tIns="93266" rIns="93266" bIns="93266" anchor="ctr"/>
          <a:lstStyle/>
          <a:p>
            <a:pPr defTabSz="914206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" name="Line 16"/>
          <p:cNvSpPr>
            <a:spLocks noChangeShapeType="1"/>
          </p:cNvSpPr>
          <p:nvPr userDrawn="1"/>
        </p:nvSpPr>
        <p:spPr bwMode="auto">
          <a:xfrm>
            <a:off x="129182" y="902198"/>
            <a:ext cx="8885636" cy="0"/>
          </a:xfrm>
          <a:prstGeom prst="line">
            <a:avLst/>
          </a:prstGeom>
          <a:noFill/>
          <a:ln w="2857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66" tIns="93266" rIns="93266" bIns="93266" anchor="ctr"/>
          <a:lstStyle/>
          <a:p>
            <a:pPr defTabSz="914206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8" name="navigation8" descr="ujkm,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78323" y="42452"/>
            <a:ext cx="905490" cy="801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352196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</p:sldLayoutIdLst>
  <p:hf hdr="0" ftr="0" dt="0"/>
  <p:txStyles>
    <p:titleStyle>
      <a:lvl1pPr algn="l" defTabSz="913235" rtl="0" eaLnBrk="1" fontAlgn="base" hangingPunct="1">
        <a:spcBef>
          <a:spcPct val="0"/>
        </a:spcBef>
        <a:spcAft>
          <a:spcPct val="0"/>
        </a:spcAft>
        <a:tabLst>
          <a:tab pos="364323" algn="l"/>
        </a:tabLst>
        <a:defRPr sz="19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2pPr>
      <a:lvl3pPr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3pPr>
      <a:lvl4pPr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4pPr>
      <a:lvl5pPr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5pPr>
      <a:lvl6pPr marL="466331"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2665"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8999"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5332" algn="l" defTabSz="913235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197544" indent="-195925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sz="1600">
          <a:solidFill>
            <a:schemeClr val="tx1"/>
          </a:solidFill>
          <a:latin typeface="+mn-lt"/>
        </a:defRPr>
      </a:lvl2pPr>
      <a:lvl3pPr marL="466331" indent="-267170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3pPr>
      <a:lvl4pPr marL="626636" indent="-158683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600">
          <a:solidFill>
            <a:schemeClr val="tx1"/>
          </a:solidFill>
          <a:latin typeface="+mn-lt"/>
        </a:defRPr>
      </a:lvl4pPr>
      <a:lvl5pPr marL="764785" indent="-132776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5pPr>
      <a:lvl6pPr marL="764785" indent="-132776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6pPr>
      <a:lvl7pPr marL="764785" indent="-132776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7pPr>
      <a:lvl8pPr marL="764785" indent="-132776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8pPr>
      <a:lvl9pPr marL="764785" indent="-132776" algn="l" defTabSz="913235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31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665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8999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332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665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7996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329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663" algn="l" defTabSz="93266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 hidden="1"/>
          <p:cNvGraphicFramePr>
            <a:graphicFrameLocks noChangeAspect="1"/>
          </p:cNvGraphicFramePr>
          <p:nvPr>
            <p:custDataLst>
              <p:tags r:id="rId6"/>
            </p:custDataLst>
            <p:extLst>
              <p:ext uri="{D42A27DB-BD31-4B8C-83A1-F6EECF244321}">
                <p14:modId xmlns:p14="http://schemas.microsoft.com/office/powerpoint/2010/main" val="3982711707"/>
              </p:ext>
            </p:extLst>
          </p:nvPr>
        </p:nvGraphicFramePr>
        <p:xfrm>
          <a:off x="0" y="0"/>
          <a:ext cx="161984" cy="1619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9" name="think-cell Slide" r:id="rId7" imgW="360" imgH="360" progId="TCLayout.ActiveDocument.1">
                  <p:embed/>
                </p:oleObj>
              </mc:Choice>
              <mc:Fallback>
                <p:oleObj name="think-cell Slide" r:id="rId7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61984" cy="16197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34" name="Working Draft" hidden="1"/>
          <p:cNvSpPr txBox="1">
            <a:spLocks noChangeArrowheads="1"/>
          </p:cNvSpPr>
          <p:nvPr/>
        </p:nvSpPr>
        <p:spPr bwMode="auto">
          <a:xfrm rot="5400000">
            <a:off x="8097116" y="1980008"/>
            <a:ext cx="1951227" cy="9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600" dirty="0" smtClean="0">
                <a:solidFill>
                  <a:srgbClr val="000000"/>
                </a:solidFill>
              </a:rPr>
              <a:t>Last Modified 25.04.2014 19:06 Russian Standard Time</a:t>
            </a:r>
            <a:endParaRPr lang="ru-RU" dirty="0" smtClean="0">
              <a:solidFill>
                <a:srgbClr val="000000"/>
              </a:solidFill>
            </a:endParaRPr>
          </a:p>
        </p:txBody>
      </p:sp>
      <p:sp>
        <p:nvSpPr>
          <p:cNvPr id="1035" name="Printed" hidden="1"/>
          <p:cNvSpPr txBox="1">
            <a:spLocks noChangeArrowheads="1"/>
          </p:cNvSpPr>
          <p:nvPr/>
        </p:nvSpPr>
        <p:spPr bwMode="auto">
          <a:xfrm rot="5400000">
            <a:off x="8206697" y="4197988"/>
            <a:ext cx="1732062" cy="94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>
            <a:lvl1pPr eaLnBrk="0" hangingPunct="0">
              <a:defRPr sz="16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16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chemeClr val="tx1"/>
                </a:solidFill>
                <a:latin typeface="Arial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600" dirty="0" smtClean="0">
                <a:solidFill>
                  <a:srgbClr val="000000"/>
                </a:solidFill>
              </a:rPr>
              <a:t>Printed 24.04.2014 20:59 Russian Standard Time</a:t>
            </a:r>
            <a:endParaRPr lang="ru-RU" dirty="0" smtClean="0">
              <a:solidFill>
                <a:srgbClr val="000000"/>
              </a:solidFill>
            </a:endParaRPr>
          </a:p>
        </p:txBody>
      </p:sp>
      <p:sp>
        <p:nvSpPr>
          <p:cNvPr id="1036" name="Rectangle 286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82157" y="1990667"/>
            <a:ext cx="4389768" cy="125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 dirty="0" smtClean="0"/>
          </a:p>
        </p:txBody>
      </p:sp>
      <p:sp>
        <p:nvSpPr>
          <p:cNvPr id="19" name="Title Placeholder 2"/>
          <p:cNvSpPr>
            <a:spLocks noGrp="1" noChangeArrowheads="1"/>
          </p:cNvSpPr>
          <p:nvPr>
            <p:ph type="title"/>
          </p:nvPr>
        </p:nvSpPr>
        <p:spPr bwMode="auto">
          <a:xfrm>
            <a:off x="129182" y="301938"/>
            <a:ext cx="7945100" cy="298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en-US" dirty="0" smtClean="0"/>
              <a:t>Click to edit Master title style</a:t>
            </a:r>
            <a:endParaRPr lang="ru-RU" dirty="0" smtClean="0"/>
          </a:p>
        </p:txBody>
      </p:sp>
      <p:sp>
        <p:nvSpPr>
          <p:cNvPr id="10" name="McK 1. On-page tracker" hidden="1"/>
          <p:cNvSpPr>
            <a:spLocks noChangeArrowheads="1"/>
          </p:cNvSpPr>
          <p:nvPr/>
        </p:nvSpPr>
        <p:spPr bwMode="auto">
          <a:xfrm>
            <a:off x="129182" y="27536"/>
            <a:ext cx="876714" cy="219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solidFill>
                  <a:srgbClr val="808080"/>
                </a:solidFill>
              </a:rPr>
              <a:t>TRACKER</a:t>
            </a:r>
            <a:endParaRPr lang="ru-RU" sz="1400" dirty="0">
              <a:solidFill>
                <a:srgbClr val="808080"/>
              </a:solidFill>
            </a:endParaRPr>
          </a:p>
        </p:txBody>
      </p:sp>
      <p:sp>
        <p:nvSpPr>
          <p:cNvPr id="11" name="McK 3. Unit of measure" hidden="1"/>
          <p:cNvSpPr txBox="1">
            <a:spLocks noChangeArrowheads="1"/>
          </p:cNvSpPr>
          <p:nvPr/>
        </p:nvSpPr>
        <p:spPr bwMode="auto">
          <a:xfrm>
            <a:off x="121490" y="946660"/>
            <a:ext cx="8794113" cy="2512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600" dirty="0" smtClean="0">
                <a:solidFill>
                  <a:srgbClr val="808080"/>
                </a:solidFill>
              </a:rPr>
              <a:t>Unit of measure</a:t>
            </a:r>
          </a:p>
        </p:txBody>
      </p:sp>
      <p:sp>
        <p:nvSpPr>
          <p:cNvPr id="13" name="McK 4. Footnote" hidden="1"/>
          <p:cNvSpPr txBox="1">
            <a:spLocks noChangeArrowheads="1"/>
          </p:cNvSpPr>
          <p:nvPr/>
        </p:nvSpPr>
        <p:spPr bwMode="auto">
          <a:xfrm>
            <a:off x="121489" y="6265770"/>
            <a:ext cx="8722840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>
            <a:lvl1pPr marL="104775" indent="-104775" defTabSz="895350">
              <a:defRPr sz="2400">
                <a:solidFill>
                  <a:schemeClr val="tx1"/>
                </a:solidFill>
                <a:latin typeface="Arial" charset="0"/>
              </a:defRPr>
            </a:lvl1pPr>
            <a:lvl2pPr marL="1031875" defTabSz="89535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217613" defTabSz="89535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404938" defTabSz="895350">
              <a:defRPr sz="2400">
                <a:solidFill>
                  <a:schemeClr val="tx1"/>
                </a:solidFill>
                <a:latin typeface="Arial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1000" dirty="0" smtClean="0">
                <a:solidFill>
                  <a:srgbClr val="000000"/>
                </a:solidFill>
                <a:latin typeface="Arial"/>
              </a:rPr>
              <a:t>1 Сноска</a:t>
            </a:r>
          </a:p>
        </p:txBody>
      </p:sp>
      <p:sp>
        <p:nvSpPr>
          <p:cNvPr id="14" name="McK 5. Source" hidden="1"/>
          <p:cNvSpPr>
            <a:spLocks noChangeArrowheads="1"/>
          </p:cNvSpPr>
          <p:nvPr/>
        </p:nvSpPr>
        <p:spPr bwMode="auto">
          <a:xfrm>
            <a:off x="121488" y="6578595"/>
            <a:ext cx="7002570" cy="155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marL="621844" indent="-621844" defTabSz="913332" fontAlgn="base">
              <a:spcBef>
                <a:spcPct val="0"/>
              </a:spcBef>
              <a:spcAft>
                <a:spcPct val="0"/>
              </a:spcAft>
              <a:tabLst>
                <a:tab pos="625082" algn="l"/>
              </a:tabLst>
            </a:pPr>
            <a:r>
              <a:rPr lang="ru-RU" sz="1000" dirty="0" smtClean="0">
                <a:solidFill>
                  <a:srgbClr val="000000"/>
                </a:solidFill>
              </a:rPr>
              <a:t>ИСТОЧНИК: источник</a:t>
            </a:r>
            <a:endParaRPr lang="ru-RU" sz="1000" dirty="0">
              <a:solidFill>
                <a:srgbClr val="000000"/>
              </a:solidFill>
            </a:endParaRPr>
          </a:p>
        </p:txBody>
      </p:sp>
      <p:grpSp>
        <p:nvGrpSpPr>
          <p:cNvPr id="15" name="ACET" hidden="1"/>
          <p:cNvGrpSpPr>
            <a:grpSpLocks/>
          </p:cNvGrpSpPr>
          <p:nvPr/>
        </p:nvGrpSpPr>
        <p:grpSpPr bwMode="auto">
          <a:xfrm>
            <a:off x="1482157" y="1150019"/>
            <a:ext cx="4350892" cy="518318"/>
            <a:chOff x="915" y="710"/>
            <a:chExt cx="2686" cy="320"/>
          </a:xfrm>
        </p:grpSpPr>
        <p:cxnSp>
          <p:nvCxnSpPr>
            <p:cNvPr id="16" name="AutoShape 249"/>
            <p:cNvCxnSpPr>
              <a:cxnSpLocks noChangeShapeType="1"/>
              <a:stCxn id="17" idx="4"/>
              <a:endCxn id="17" idx="6"/>
            </p:cNvCxnSpPr>
            <p:nvPr/>
          </p:nvCxnSpPr>
          <p:spPr bwMode="auto">
            <a:xfrm>
              <a:off x="915" y="1030"/>
              <a:ext cx="2686" cy="0"/>
            </a:xfrm>
            <a:prstGeom prst="straightConnector1">
              <a:avLst/>
            </a:prstGeom>
            <a:noFill/>
            <a:ln w="9525">
              <a:solidFill>
                <a:srgbClr val="80808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7" name="AutoShape 250"/>
            <p:cNvSpPr>
              <a:spLocks noChangeArrowheads="1"/>
            </p:cNvSpPr>
            <p:nvPr/>
          </p:nvSpPr>
          <p:spPr bwMode="auto">
            <a:xfrm>
              <a:off x="915" y="710"/>
              <a:ext cx="2686" cy="320"/>
            </a:xfrm>
            <a:prstGeom prst="leftRightArrow">
              <a:avLst>
                <a:gd name="adj1" fmla="val 100000"/>
                <a:gd name="adj2" fmla="val 0"/>
              </a:avLst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0" tIns="0" rIns="0" bIns="18288" anchor="b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600" b="1" dirty="0" smtClean="0">
                  <a:solidFill>
                    <a:srgbClr val="000000"/>
                  </a:solidFill>
                </a:rPr>
                <a:t>Title</a:t>
              </a:r>
            </a:p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ru-RU" sz="1600" dirty="0" smtClean="0">
                  <a:solidFill>
                    <a:srgbClr val="808080"/>
                  </a:solidFill>
                </a:rPr>
                <a:t>Unit of measure</a:t>
              </a:r>
              <a:endParaRPr lang="ru-RU" sz="1600" dirty="0">
                <a:solidFill>
                  <a:srgbClr val="808080"/>
                </a:solidFill>
              </a:endParaRPr>
            </a:p>
          </p:txBody>
        </p:sp>
      </p:grpSp>
      <p:sp>
        <p:nvSpPr>
          <p:cNvPr id="23" name="Line 16"/>
          <p:cNvSpPr>
            <a:spLocks noChangeShapeType="1"/>
          </p:cNvSpPr>
          <p:nvPr userDrawn="1"/>
        </p:nvSpPr>
        <p:spPr bwMode="auto">
          <a:xfrm>
            <a:off x="121488" y="6454684"/>
            <a:ext cx="8891762" cy="0"/>
          </a:xfrm>
          <a:prstGeom prst="line">
            <a:avLst/>
          </a:prstGeom>
          <a:noFill/>
          <a:ln w="952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76" tIns="93276" rIns="93276" bIns="93276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20" name="Line 16"/>
          <p:cNvSpPr>
            <a:spLocks noChangeShapeType="1"/>
          </p:cNvSpPr>
          <p:nvPr userDrawn="1"/>
        </p:nvSpPr>
        <p:spPr bwMode="auto">
          <a:xfrm>
            <a:off x="129182" y="902198"/>
            <a:ext cx="8885636" cy="0"/>
          </a:xfrm>
          <a:prstGeom prst="line">
            <a:avLst/>
          </a:prstGeom>
          <a:noFill/>
          <a:ln w="28575">
            <a:solidFill>
              <a:schemeClr val="accent5">
                <a:lumMod val="50000"/>
              </a:schemeClr>
            </a:solidFill>
            <a:round/>
            <a:headEnd type="none" w="lg" len="lg"/>
            <a:tailEnd type="none" w="lg" len="lg"/>
          </a:ln>
        </p:spPr>
        <p:txBody>
          <a:bodyPr wrap="none" lIns="93276" tIns="93276" rIns="93276" bIns="93276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srgbClr val="000000"/>
              </a:solidFill>
              <a:cs typeface="Arial" charset="0"/>
            </a:endParaRPr>
          </a:p>
        </p:txBody>
      </p:sp>
      <p:pic>
        <p:nvPicPr>
          <p:cNvPr id="18" name="navigation8" descr="ujkm,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78323" y="42452"/>
            <a:ext cx="905490" cy="801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100868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</p:sldLayoutIdLst>
  <p:hf hdr="0" ftr="0" dt="0"/>
  <p:txStyles>
    <p:titleStyle>
      <a:lvl1pPr algn="l" defTabSz="913332" rtl="0" eaLnBrk="1" fontAlgn="base" hangingPunct="1">
        <a:spcBef>
          <a:spcPct val="0"/>
        </a:spcBef>
        <a:spcAft>
          <a:spcPct val="0"/>
        </a:spcAft>
        <a:tabLst>
          <a:tab pos="364361" algn="l"/>
        </a:tabLst>
        <a:defRPr sz="1900" b="1">
          <a:solidFill>
            <a:schemeClr val="tx2"/>
          </a:solidFill>
          <a:latin typeface="+mj-lt"/>
          <a:ea typeface="+mj-ea"/>
          <a:cs typeface="+mj-cs"/>
        </a:defRPr>
      </a:lvl1pPr>
      <a:lvl2pPr algn="l" defTabSz="91333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2pPr>
      <a:lvl3pPr algn="l" defTabSz="91333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3pPr>
      <a:lvl4pPr algn="l" defTabSz="91333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4pPr>
      <a:lvl5pPr algn="l" defTabSz="91333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5pPr>
      <a:lvl6pPr marL="466381" algn="l" defTabSz="91333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6pPr>
      <a:lvl7pPr marL="932764" algn="l" defTabSz="91333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7pPr>
      <a:lvl8pPr marL="1399147" algn="l" defTabSz="91333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8pPr>
      <a:lvl9pPr marL="1865530" algn="l" defTabSz="913332" rtl="0" eaLnBrk="1" fontAlgn="base" hangingPunct="1">
        <a:spcBef>
          <a:spcPct val="0"/>
        </a:spcBef>
        <a:spcAft>
          <a:spcPct val="0"/>
        </a:spcAft>
        <a:defRPr sz="1900" b="1">
          <a:solidFill>
            <a:schemeClr val="tx2"/>
          </a:solidFill>
          <a:latin typeface="Arial" charset="0"/>
        </a:defRPr>
      </a:lvl9pPr>
    </p:titleStyle>
    <p:bodyStyle>
      <a:lvl1pPr marL="0" indent="0" algn="l" defTabSz="913332" rtl="0" eaLnBrk="1" fontAlgn="base" hangingPunct="1">
        <a:spcBef>
          <a:spcPct val="0"/>
        </a:spcBef>
        <a:spcAft>
          <a:spcPct val="0"/>
        </a:spcAft>
        <a:buClr>
          <a:schemeClr val="tx2"/>
        </a:buClr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197565" indent="-195946" algn="l" defTabSz="91333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5000"/>
        <a:buFont typeface="Arial" charset="0"/>
        <a:buChar char="▪"/>
        <a:defRPr sz="1600">
          <a:solidFill>
            <a:schemeClr val="tx1"/>
          </a:solidFill>
          <a:latin typeface="+mn-lt"/>
        </a:defRPr>
      </a:lvl2pPr>
      <a:lvl3pPr marL="466381" indent="-267198" algn="l" defTabSz="91333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–"/>
        <a:defRPr sz="1600">
          <a:solidFill>
            <a:schemeClr val="tx1"/>
          </a:solidFill>
          <a:latin typeface="+mn-lt"/>
        </a:defRPr>
      </a:lvl3pPr>
      <a:lvl4pPr marL="626702" indent="-158700" algn="l" defTabSz="91333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120000"/>
        <a:buFont typeface="Arial" charset="0"/>
        <a:buChar char="▫"/>
        <a:defRPr sz="1600">
          <a:solidFill>
            <a:schemeClr val="tx1"/>
          </a:solidFill>
          <a:latin typeface="+mn-lt"/>
        </a:defRPr>
      </a:lvl4pPr>
      <a:lvl5pPr marL="764866" indent="-132790" algn="l" defTabSz="91333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5pPr>
      <a:lvl6pPr marL="764866" indent="-132790" algn="l" defTabSz="91333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6pPr>
      <a:lvl7pPr marL="764866" indent="-132790" algn="l" defTabSz="91333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7pPr>
      <a:lvl8pPr marL="764866" indent="-132790" algn="l" defTabSz="91333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8pPr>
      <a:lvl9pPr marL="764866" indent="-132790" algn="l" defTabSz="913332" rtl="0" eaLnBrk="1" fontAlgn="base" hangingPunct="1">
        <a:spcBef>
          <a:spcPct val="0"/>
        </a:spcBef>
        <a:spcAft>
          <a:spcPct val="0"/>
        </a:spcAft>
        <a:buClr>
          <a:schemeClr val="tx2"/>
        </a:buClr>
        <a:buSzPct val="89000"/>
        <a:buFont typeface="Arial" charset="0"/>
        <a:buChar char="-"/>
        <a:defRPr sz="16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32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81" algn="l" defTabSz="932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64" algn="l" defTabSz="932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47" algn="l" defTabSz="932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530" algn="l" defTabSz="932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912" algn="l" defTabSz="932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93" algn="l" defTabSz="932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676" algn="l" defTabSz="932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1058" algn="l" defTabSz="93276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5.xml"/><Relationship Id="rId7" Type="http://schemas.openxmlformats.org/officeDocument/2006/relationships/chart" Target="../charts/chart1.xml"/><Relationship Id="rId2" Type="http://schemas.openxmlformats.org/officeDocument/2006/relationships/tags" Target="../tags/tag4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emf"/><Relationship Id="rId5" Type="http://schemas.openxmlformats.org/officeDocument/2006/relationships/oleObject" Target="../embeddings/oleObject4.bin"/><Relationship Id="rId4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Объект 7" hidden="1"/>
          <p:cNvGraphicFramePr>
            <a:graphicFrameLocks noChangeAspect="1"/>
          </p:cNvGraphicFramePr>
          <p:nvPr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1711114360"/>
              </p:ext>
            </p:extLst>
          </p:nvPr>
        </p:nvGraphicFramePr>
        <p:xfrm>
          <a:off x="1624" y="1625"/>
          <a:ext cx="1619" cy="161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6" name="think-cell Slide" r:id="rId5" imgW="360" imgH="360" progId="TCLayout.ActiveDocument.1">
                  <p:embed/>
                </p:oleObj>
              </mc:Choice>
              <mc:Fallback>
                <p:oleObj name="think-cell Slide" r:id="rId5" imgW="360" imgH="360" progId="TCLayout.ActiveDocument.1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4" y="1625"/>
                        <a:ext cx="1619" cy="1619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 hidden="1"/>
          <p:cNvSpPr/>
          <p:nvPr>
            <p:custDataLst>
              <p:tags r:id="rId3"/>
            </p:custDataLst>
          </p:nvPr>
        </p:nvSpPr>
        <p:spPr bwMode="auto">
          <a:xfrm>
            <a:off x="0" y="0"/>
            <a:ext cx="161984" cy="161974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400" dirty="0" err="1">
              <a:solidFill>
                <a:srgbClr val="000000"/>
              </a:solidFill>
              <a:sym typeface="Arial"/>
            </a:endParaRPr>
          </a:p>
        </p:txBody>
      </p:sp>
      <p:sp>
        <p:nvSpPr>
          <p:cNvPr id="3" name="Пятиугольник 2"/>
          <p:cNvSpPr/>
          <p:nvPr/>
        </p:nvSpPr>
        <p:spPr>
          <a:xfrm>
            <a:off x="138991" y="859544"/>
            <a:ext cx="1232560" cy="365636"/>
          </a:xfrm>
          <a:prstGeom prst="homePlate">
            <a:avLst>
              <a:gd name="adj" fmla="val 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ctr" anchorCtr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Цель</a:t>
            </a:r>
            <a:endParaRPr lang="ru-RU" sz="1200" dirty="0">
              <a:solidFill>
                <a:srgbClr val="000000"/>
              </a:solidFill>
            </a:endParaRPr>
          </a:p>
        </p:txBody>
      </p:sp>
      <p:sp>
        <p:nvSpPr>
          <p:cNvPr id="4" name="Пятиугольник 3"/>
          <p:cNvSpPr/>
          <p:nvPr/>
        </p:nvSpPr>
        <p:spPr>
          <a:xfrm>
            <a:off x="138991" y="1176754"/>
            <a:ext cx="3989556" cy="668070"/>
          </a:xfrm>
          <a:prstGeom prst="homePlate">
            <a:avLst>
              <a:gd name="adj" fmla="val 0"/>
            </a:avLst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t" anchorCtr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Укажите цель исследовательского проекта</a:t>
            </a:r>
            <a:endParaRPr lang="ru-RU" sz="1100" dirty="0">
              <a:solidFill>
                <a:srgbClr val="000000"/>
              </a:solidFill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38991" y="1159867"/>
            <a:ext cx="38916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ятиугольник 8"/>
          <p:cNvSpPr/>
          <p:nvPr/>
        </p:nvSpPr>
        <p:spPr>
          <a:xfrm>
            <a:off x="4234988" y="859544"/>
            <a:ext cx="3588845" cy="365636"/>
          </a:xfrm>
          <a:prstGeom prst="homePlate">
            <a:avLst>
              <a:gd name="adj" fmla="val 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ctr" anchorCtr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Потребность в финансировании, </a:t>
            </a:r>
            <a:r>
              <a:rPr lang="ru-RU" sz="1200" dirty="0">
                <a:solidFill>
                  <a:srgbClr val="000000"/>
                </a:solidFill>
              </a:rPr>
              <a:t>млн. руб.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4234984" y="1159867"/>
            <a:ext cx="474074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8267068" y="2207179"/>
            <a:ext cx="772390" cy="257119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rgbClr val="C00000"/>
                </a:solidFill>
              </a:rPr>
              <a:t>15,0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267068" y="2035781"/>
            <a:ext cx="745984" cy="266924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rgbClr val="000000"/>
                </a:solidFill>
              </a:rPr>
              <a:t>Всего</a:t>
            </a:r>
            <a:r>
              <a:rPr lang="ru-RU" sz="1100" baseline="30000" dirty="0">
                <a:solidFill>
                  <a:srgbClr val="000000"/>
                </a:solidFill>
              </a:rPr>
              <a:t>1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" y="6468435"/>
            <a:ext cx="9143999" cy="232666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ts val="204"/>
              </a:spcAft>
            </a:pPr>
            <a:r>
              <a:rPr lang="ru-RU" sz="900" dirty="0">
                <a:solidFill>
                  <a:srgbClr val="000000"/>
                </a:solidFill>
              </a:rPr>
              <a:t>1) с момента старта до окончания проекта</a:t>
            </a:r>
            <a:r>
              <a:rPr lang="ru-RU" sz="900" dirty="0" smtClean="0">
                <a:solidFill>
                  <a:srgbClr val="000000"/>
                </a:solidFill>
              </a:rPr>
              <a:t>;</a:t>
            </a:r>
            <a:endParaRPr lang="ru-RU" sz="900" dirty="0">
              <a:solidFill>
                <a:srgbClr val="000000"/>
              </a:solidFill>
            </a:endParaRPr>
          </a:p>
        </p:txBody>
      </p:sp>
      <p:sp>
        <p:nvSpPr>
          <p:cNvPr id="21" name="Пятиугольник 20"/>
          <p:cNvSpPr/>
          <p:nvPr/>
        </p:nvSpPr>
        <p:spPr>
          <a:xfrm>
            <a:off x="138991" y="3096785"/>
            <a:ext cx="1232560" cy="365636"/>
          </a:xfrm>
          <a:prstGeom prst="homePlate">
            <a:avLst>
              <a:gd name="adj" fmla="val 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ctr" anchorCtr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Результат</a:t>
            </a:r>
            <a:endParaRPr lang="ru-RU" sz="1200" dirty="0">
              <a:solidFill>
                <a:srgbClr val="000000"/>
              </a:solidFill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>
            <a:off x="138991" y="3407832"/>
            <a:ext cx="883673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Пятиугольник 22"/>
          <p:cNvSpPr/>
          <p:nvPr/>
        </p:nvSpPr>
        <p:spPr>
          <a:xfrm>
            <a:off x="138991" y="3417166"/>
            <a:ext cx="1232560" cy="365636"/>
          </a:xfrm>
          <a:prstGeom prst="homePlate">
            <a:avLst>
              <a:gd name="adj" fmla="val 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ctr" anchorCtr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rgbClr val="000000"/>
                </a:solidFill>
              </a:rPr>
              <a:t>Финансовый</a:t>
            </a:r>
            <a:endParaRPr lang="ru-RU" sz="1100" dirty="0">
              <a:solidFill>
                <a:srgbClr val="000000"/>
              </a:solidFill>
            </a:endParaRPr>
          </a:p>
        </p:txBody>
      </p:sp>
      <p:sp>
        <p:nvSpPr>
          <p:cNvPr id="24" name="Пятиугольник 23"/>
          <p:cNvSpPr/>
          <p:nvPr/>
        </p:nvSpPr>
        <p:spPr>
          <a:xfrm>
            <a:off x="4478408" y="3417166"/>
            <a:ext cx="2994631" cy="365636"/>
          </a:xfrm>
          <a:prstGeom prst="homePlate">
            <a:avLst>
              <a:gd name="adj" fmla="val 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ctr" anchorCtr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rgbClr val="000000"/>
                </a:solidFill>
              </a:rPr>
              <a:t>Нефинансовый</a:t>
            </a:r>
            <a:endParaRPr lang="ru-RU" sz="1100" dirty="0">
              <a:solidFill>
                <a:srgbClr val="000000"/>
              </a:solidFill>
            </a:endParaRP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>
            <a:off x="138996" y="3782797"/>
            <a:ext cx="333070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3562999" y="3782797"/>
            <a:ext cx="56592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4478408" y="3782797"/>
            <a:ext cx="4497327" cy="0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Прямоугольник 45"/>
          <p:cNvSpPr/>
          <p:nvPr/>
        </p:nvSpPr>
        <p:spPr>
          <a:xfrm>
            <a:off x="4499917" y="3792748"/>
            <a:ext cx="4475814" cy="172448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t"/>
          <a:lstStyle/>
          <a:p>
            <a:pPr marL="233143" indent="-233143" fontAlgn="base">
              <a:spcBef>
                <a:spcPts val="306"/>
              </a:spcBef>
              <a:spcAft>
                <a:spcPts val="306"/>
              </a:spcAft>
              <a:buFontTx/>
              <a:buAutoNum type="arabicPeriod"/>
            </a:pPr>
            <a:r>
              <a:rPr lang="ru-RU" sz="1100" dirty="0" smtClean="0">
                <a:solidFill>
                  <a:srgbClr val="000000"/>
                </a:solidFill>
              </a:rPr>
              <a:t>Укажите нефинансовый результат</a:t>
            </a:r>
            <a:endParaRPr lang="ru-RU" sz="1100" dirty="0">
              <a:solidFill>
                <a:srgbClr val="000000"/>
              </a:solidFill>
            </a:endParaRPr>
          </a:p>
        </p:txBody>
      </p:sp>
      <p:sp>
        <p:nvSpPr>
          <p:cNvPr id="63" name="Пятиугольник 62"/>
          <p:cNvSpPr/>
          <p:nvPr/>
        </p:nvSpPr>
        <p:spPr>
          <a:xfrm>
            <a:off x="3519742" y="3417166"/>
            <a:ext cx="750897" cy="365636"/>
          </a:xfrm>
          <a:prstGeom prst="homePlate">
            <a:avLst>
              <a:gd name="adj" fmla="val 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ctr" anchorCtr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100" b="1" dirty="0">
                <a:solidFill>
                  <a:srgbClr val="000000"/>
                </a:solidFill>
              </a:rPr>
              <a:t>Сумма,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100" dirty="0">
                <a:solidFill>
                  <a:srgbClr val="000000"/>
                </a:solidFill>
              </a:rPr>
              <a:t>млн. руб.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773584" y="122275"/>
            <a:ext cx="777200" cy="282625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</a:rPr>
              <a:t>Начало</a:t>
            </a:r>
            <a:r>
              <a:rPr lang="en-US" sz="1200" dirty="0">
                <a:solidFill>
                  <a:srgbClr val="000000"/>
                </a:solidFill>
              </a:rPr>
              <a:t>:</a:t>
            </a:r>
            <a:endParaRPr lang="ru-RU" sz="1200" dirty="0">
              <a:solidFill>
                <a:srgbClr val="00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523132" y="491418"/>
            <a:ext cx="1027651" cy="282625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r>
              <a:rPr lang="ru-RU" sz="1200" dirty="0">
                <a:solidFill>
                  <a:srgbClr val="000000"/>
                </a:solidFill>
              </a:rPr>
              <a:t>Окончание</a:t>
            </a:r>
            <a:r>
              <a:rPr lang="en-US" sz="1200" dirty="0">
                <a:solidFill>
                  <a:srgbClr val="000000"/>
                </a:solidFill>
              </a:rPr>
              <a:t>:</a:t>
            </a:r>
            <a:endParaRPr lang="ru-RU" sz="1200" dirty="0">
              <a:solidFill>
                <a:srgbClr val="000000"/>
              </a:solidFill>
            </a:endParaRPr>
          </a:p>
        </p:txBody>
      </p:sp>
      <p:sp>
        <p:nvSpPr>
          <p:cNvPr id="68" name="Прямоугольник 67"/>
          <p:cNvSpPr/>
          <p:nvPr/>
        </p:nvSpPr>
        <p:spPr>
          <a:xfrm>
            <a:off x="6197394" y="5675896"/>
            <a:ext cx="2815978" cy="1175281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t"/>
          <a:lstStyle/>
          <a:p>
            <a:pPr marL="1620" defTabSz="182952" fontAlgn="base">
              <a:spcBef>
                <a:spcPts val="204"/>
              </a:spcBef>
              <a:spcAft>
                <a:spcPts val="102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Исследование по данной тематике не проводилось</a:t>
            </a:r>
            <a:endParaRPr lang="ru-RU" sz="1100" dirty="0">
              <a:solidFill>
                <a:srgbClr val="000000"/>
              </a:solidFill>
            </a:endParaRPr>
          </a:p>
          <a:p>
            <a:pPr marL="1620" defTabSz="182952" fontAlgn="base">
              <a:spcBef>
                <a:spcPts val="204"/>
              </a:spcBef>
              <a:spcAft>
                <a:spcPts val="102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Исследование проводилось, необходимо финансирование для продолжения</a:t>
            </a:r>
            <a:endParaRPr lang="ru-RU" sz="1100" dirty="0">
              <a:solidFill>
                <a:srgbClr val="000000"/>
              </a:solidFill>
            </a:endParaRPr>
          </a:p>
        </p:txBody>
      </p:sp>
      <p:sp>
        <p:nvSpPr>
          <p:cNvPr id="69" name="Прямоугольник 68"/>
          <p:cNvSpPr/>
          <p:nvPr/>
        </p:nvSpPr>
        <p:spPr>
          <a:xfrm>
            <a:off x="5901403" y="5445224"/>
            <a:ext cx="1274606" cy="251609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t"/>
          <a:lstStyle/>
          <a:p>
            <a:pPr marL="318952" indent="-233143" fontAlgn="base">
              <a:spcBef>
                <a:spcPts val="102"/>
              </a:spcBef>
              <a:spcAft>
                <a:spcPts val="102"/>
              </a:spcAft>
            </a:pPr>
            <a:r>
              <a:rPr lang="ru-RU" sz="1200" b="1" dirty="0" smtClean="0">
                <a:solidFill>
                  <a:srgbClr val="000000"/>
                </a:solidFill>
              </a:rPr>
              <a:t>Статус:</a:t>
            </a:r>
            <a:endParaRPr lang="ru-RU" sz="1200" dirty="0">
              <a:solidFill>
                <a:srgbClr val="000000"/>
              </a:solidFill>
            </a:endParaRPr>
          </a:p>
        </p:txBody>
      </p:sp>
      <p:sp>
        <p:nvSpPr>
          <p:cNvPr id="73" name="Заголовок 1"/>
          <p:cNvSpPr>
            <a:spLocks noGrp="1"/>
          </p:cNvSpPr>
          <p:nvPr>
            <p:ph type="title"/>
          </p:nvPr>
        </p:nvSpPr>
        <p:spPr>
          <a:xfrm>
            <a:off x="755271" y="327988"/>
            <a:ext cx="6125811" cy="246221"/>
          </a:xfrm>
        </p:spPr>
        <p:txBody>
          <a:bodyPr/>
          <a:lstStyle/>
          <a:p>
            <a:r>
              <a:rPr lang="ru-RU" sz="1600" dirty="0" smtClean="0"/>
              <a:t>Наименование исследовательского проекта</a:t>
            </a:r>
            <a:endParaRPr lang="ru-RU" sz="1600" dirty="0"/>
          </a:p>
        </p:txBody>
      </p:sp>
      <p:sp>
        <p:nvSpPr>
          <p:cNvPr id="61" name="Пятиугольник 60"/>
          <p:cNvSpPr/>
          <p:nvPr/>
        </p:nvSpPr>
        <p:spPr>
          <a:xfrm>
            <a:off x="79381" y="5445224"/>
            <a:ext cx="1946870" cy="945297"/>
          </a:xfrm>
          <a:prstGeom prst="homePlate">
            <a:avLst>
              <a:gd name="adj" fmla="val 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430" tIns="46628" rIns="36717" bIns="46628" rtlCol="0" anchor="t" anchorCtr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Руководитель проекта</a:t>
            </a:r>
            <a:r>
              <a:rPr lang="en-US" sz="1200" b="1" dirty="0">
                <a:solidFill>
                  <a:srgbClr val="000000"/>
                </a:solidFill>
              </a:rPr>
              <a:t>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Укажите ФИО, должность, организацию</a:t>
            </a:r>
            <a:endParaRPr lang="ru-RU" sz="1100" dirty="0">
              <a:solidFill>
                <a:srgbClr val="000000"/>
              </a:solidFill>
            </a:endParaRPr>
          </a:p>
        </p:txBody>
      </p:sp>
      <p:sp>
        <p:nvSpPr>
          <p:cNvPr id="78" name="Прямоугольник 77"/>
          <p:cNvSpPr/>
          <p:nvPr/>
        </p:nvSpPr>
        <p:spPr>
          <a:xfrm flipH="1">
            <a:off x="6017268" y="5753266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>
                <a:solidFill>
                  <a:srgbClr val="00B050"/>
                </a:solidFill>
              </a:rPr>
              <a:t>V</a:t>
            </a:r>
            <a:endParaRPr lang="ru-RU" sz="1200" b="1" dirty="0">
              <a:solidFill>
                <a:srgbClr val="00B050"/>
              </a:solidFill>
            </a:endParaRPr>
          </a:p>
        </p:txBody>
      </p:sp>
      <p:sp>
        <p:nvSpPr>
          <p:cNvPr id="79" name="Прямоугольник 78"/>
          <p:cNvSpPr/>
          <p:nvPr/>
        </p:nvSpPr>
        <p:spPr>
          <a:xfrm flipH="1">
            <a:off x="6017268" y="6145755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rgbClr val="00B050"/>
              </a:solidFill>
            </a:endParaRPr>
          </a:p>
        </p:txBody>
      </p:sp>
      <p:sp>
        <p:nvSpPr>
          <p:cNvPr id="67" name="Пятиугольник 66"/>
          <p:cNvSpPr/>
          <p:nvPr/>
        </p:nvSpPr>
        <p:spPr>
          <a:xfrm>
            <a:off x="1979712" y="5445224"/>
            <a:ext cx="1946870" cy="945297"/>
          </a:xfrm>
          <a:prstGeom prst="homePlate">
            <a:avLst>
              <a:gd name="adj" fmla="val 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430" tIns="46628" rIns="36717" bIns="46628" rtlCol="0" anchor="t" anchorCtr="0"/>
          <a:lstStyle/>
          <a:p>
            <a:pPr fontAlgn="base">
              <a:spcBef>
                <a:spcPts val="612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Основной заказчик: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100" dirty="0">
                <a:solidFill>
                  <a:srgbClr val="000000"/>
                </a:solidFill>
              </a:rPr>
              <a:t>Укажите ФИО, должность, организацию</a:t>
            </a:r>
            <a:endParaRPr lang="ru-RU" sz="1100" dirty="0">
              <a:solidFill>
                <a:srgbClr val="000000"/>
              </a:solidFill>
            </a:endParaRPr>
          </a:p>
        </p:txBody>
      </p:sp>
      <p:sp>
        <p:nvSpPr>
          <p:cNvPr id="70" name="Пятиугольник 69"/>
          <p:cNvSpPr/>
          <p:nvPr/>
        </p:nvSpPr>
        <p:spPr>
          <a:xfrm>
            <a:off x="3923928" y="5445224"/>
            <a:ext cx="2134826" cy="945297"/>
          </a:xfrm>
          <a:prstGeom prst="homePlate">
            <a:avLst>
              <a:gd name="adj" fmla="val 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3430" tIns="46628" rIns="36717" bIns="46628" rtlCol="0" anchor="t" anchorCtr="0"/>
          <a:lstStyle/>
          <a:p>
            <a:pPr fontAlgn="base">
              <a:spcBef>
                <a:spcPts val="612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0000"/>
                </a:solidFill>
              </a:rPr>
              <a:t>Куратор от УК Дивизиона: </a:t>
            </a:r>
          </a:p>
          <a:p>
            <a:pPr fontAlgn="base">
              <a:spcBef>
                <a:spcPts val="612"/>
              </a:spcBef>
              <a:spcAft>
                <a:spcPct val="0"/>
              </a:spcAft>
            </a:pPr>
            <a:r>
              <a:rPr lang="ru-RU" sz="1100" dirty="0">
                <a:solidFill>
                  <a:srgbClr val="000000"/>
                </a:solidFill>
              </a:rPr>
              <a:t>Укажите ФИО, должность, </a:t>
            </a:r>
            <a:r>
              <a:rPr lang="ru-RU" sz="1100" dirty="0" smtClean="0">
                <a:solidFill>
                  <a:srgbClr val="000000"/>
                </a:solidFill>
              </a:rPr>
              <a:t>организацию</a:t>
            </a:r>
            <a:endParaRPr lang="ru-RU" sz="1100" dirty="0">
              <a:solidFill>
                <a:srgbClr val="000000"/>
              </a:solidFill>
            </a:endParaRPr>
          </a:p>
        </p:txBody>
      </p:sp>
      <p:graphicFrame>
        <p:nvGraphicFramePr>
          <p:cNvPr id="19" name="Диаграмма 18"/>
          <p:cNvGraphicFramePr/>
          <p:nvPr>
            <p:extLst>
              <p:ext uri="{D42A27DB-BD31-4B8C-83A1-F6EECF244321}">
                <p14:modId xmlns:p14="http://schemas.microsoft.com/office/powerpoint/2010/main" val="2702083351"/>
              </p:ext>
            </p:extLst>
          </p:nvPr>
        </p:nvGraphicFramePr>
        <p:xfrm>
          <a:off x="4197346" y="1176750"/>
          <a:ext cx="4778389" cy="1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43" name="Прямоугольник 42"/>
          <p:cNvSpPr/>
          <p:nvPr/>
        </p:nvSpPr>
        <p:spPr>
          <a:xfrm>
            <a:off x="138585" y="148744"/>
            <a:ext cx="488301" cy="664534"/>
          </a:xfrm>
          <a:prstGeom prst="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36" tIns="46619" rIns="93236" bIns="4661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</a:rPr>
              <a:t>1</a:t>
            </a:r>
            <a:endParaRPr lang="ru-RU" sz="1600" dirty="0">
              <a:solidFill>
                <a:srgbClr val="000000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7509897" y="122270"/>
            <a:ext cx="771401" cy="2938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C00000"/>
                </a:solidFill>
              </a:rPr>
              <a:t>01.201</a:t>
            </a:r>
            <a:r>
              <a:rPr lang="en-US" sz="1200" b="1" dirty="0">
                <a:solidFill>
                  <a:srgbClr val="C00000"/>
                </a:solidFill>
              </a:rPr>
              <a:t>6</a:t>
            </a:r>
            <a:endParaRPr lang="ru-RU" sz="1200" b="1" dirty="0">
              <a:solidFill>
                <a:srgbClr val="C00000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7509897" y="491413"/>
            <a:ext cx="771401" cy="2938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C00000"/>
                </a:solidFill>
              </a:rPr>
              <a:t>12.201</a:t>
            </a:r>
            <a:r>
              <a:rPr lang="en-US" sz="1200" b="1" dirty="0">
                <a:solidFill>
                  <a:srgbClr val="C00000"/>
                </a:solidFill>
              </a:rPr>
              <a:t>6</a:t>
            </a:r>
            <a:endParaRPr lang="ru-RU" sz="1200" b="1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862015" y="1176754"/>
            <a:ext cx="440319" cy="251222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000" dirty="0">
                <a:solidFill>
                  <a:srgbClr val="C00000"/>
                </a:solidFill>
              </a:rPr>
              <a:t>15,0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182689" y="1176754"/>
            <a:ext cx="440319" cy="251222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000" dirty="0">
                <a:solidFill>
                  <a:srgbClr val="C00000"/>
                </a:solidFill>
              </a:rPr>
              <a:t>15,0</a:t>
            </a:r>
          </a:p>
        </p:txBody>
      </p:sp>
      <p:sp>
        <p:nvSpPr>
          <p:cNvPr id="41" name="Прямоугольник 40"/>
          <p:cNvSpPr/>
          <p:nvPr/>
        </p:nvSpPr>
        <p:spPr>
          <a:xfrm>
            <a:off x="69841" y="3792748"/>
            <a:ext cx="4475814" cy="1724484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t"/>
          <a:lstStyle/>
          <a:p>
            <a:pPr marL="233143" indent="-233143" fontAlgn="base">
              <a:spcBef>
                <a:spcPts val="306"/>
              </a:spcBef>
              <a:spcAft>
                <a:spcPts val="306"/>
              </a:spcAft>
              <a:buFontTx/>
              <a:buAutoNum type="arabicPeriod"/>
            </a:pPr>
            <a:r>
              <a:rPr lang="ru-RU" sz="1100" dirty="0" smtClean="0">
                <a:solidFill>
                  <a:srgbClr val="000000"/>
                </a:solidFill>
              </a:rPr>
              <a:t>Укажите финансовый результат</a:t>
            </a:r>
            <a:endParaRPr lang="ru-RU" sz="1100" dirty="0">
              <a:solidFill>
                <a:srgbClr val="000000"/>
              </a:solidFill>
            </a:endParaRPr>
          </a:p>
        </p:txBody>
      </p:sp>
      <p:sp>
        <p:nvSpPr>
          <p:cNvPr id="47" name="Пятиугольник 46"/>
          <p:cNvSpPr/>
          <p:nvPr/>
        </p:nvSpPr>
        <p:spPr>
          <a:xfrm>
            <a:off x="139370" y="1527614"/>
            <a:ext cx="1232560" cy="365636"/>
          </a:xfrm>
          <a:prstGeom prst="homePlate">
            <a:avLst>
              <a:gd name="adj" fmla="val 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ctr" anchorCtr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0000"/>
                </a:solidFill>
              </a:rPr>
              <a:t>Тип</a:t>
            </a:r>
            <a:endParaRPr lang="ru-RU" sz="1200" dirty="0">
              <a:solidFill>
                <a:srgbClr val="000000"/>
              </a:solidFill>
            </a:endParaRP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139370" y="1827937"/>
            <a:ext cx="389169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Прямоугольник 49"/>
          <p:cNvSpPr/>
          <p:nvPr/>
        </p:nvSpPr>
        <p:spPr>
          <a:xfrm>
            <a:off x="396360" y="1821671"/>
            <a:ext cx="3634700" cy="1175281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t"/>
          <a:lstStyle/>
          <a:p>
            <a:pPr marL="1620" defTabSz="182952" fontAlgn="base">
              <a:lnSpc>
                <a:spcPct val="120000"/>
              </a:lnSpc>
              <a:spcBef>
                <a:spcPts val="204"/>
              </a:spcBef>
              <a:spcAft>
                <a:spcPts val="102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НИОКР для производственных нужд отрасли</a:t>
            </a:r>
            <a:endParaRPr lang="en-US" sz="1100" dirty="0" smtClean="0">
              <a:solidFill>
                <a:srgbClr val="000000"/>
              </a:solidFill>
            </a:endParaRPr>
          </a:p>
          <a:p>
            <a:pPr marL="1620" defTabSz="182952" fontAlgn="base">
              <a:lnSpc>
                <a:spcPct val="120000"/>
              </a:lnSpc>
              <a:spcBef>
                <a:spcPts val="204"/>
              </a:spcBef>
              <a:spcAft>
                <a:spcPts val="102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НИОКР с вузами</a:t>
            </a:r>
          </a:p>
          <a:p>
            <a:pPr marL="1620" defTabSz="182952" fontAlgn="base">
              <a:lnSpc>
                <a:spcPct val="120000"/>
              </a:lnSpc>
              <a:spcBef>
                <a:spcPts val="204"/>
              </a:spcBef>
              <a:spcAft>
                <a:spcPts val="102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НИОКР с МСП</a:t>
            </a:r>
          </a:p>
          <a:p>
            <a:pPr marL="1620" defTabSz="182952" fontAlgn="base">
              <a:lnSpc>
                <a:spcPct val="120000"/>
              </a:lnSpc>
              <a:spcBef>
                <a:spcPts val="204"/>
              </a:spcBef>
              <a:spcAft>
                <a:spcPts val="102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Иное (указать что именно)</a:t>
            </a:r>
            <a:endParaRPr lang="en-US" sz="1100" dirty="0">
              <a:solidFill>
                <a:srgbClr val="000000"/>
              </a:solidFill>
            </a:endParaRPr>
          </a:p>
        </p:txBody>
      </p:sp>
      <p:sp>
        <p:nvSpPr>
          <p:cNvPr id="51" name="Прямоугольник 50"/>
          <p:cNvSpPr/>
          <p:nvPr/>
        </p:nvSpPr>
        <p:spPr>
          <a:xfrm flipH="1">
            <a:off x="216234" y="1899041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>
                <a:solidFill>
                  <a:srgbClr val="00B050"/>
                </a:solidFill>
              </a:rPr>
              <a:t>V</a:t>
            </a:r>
            <a:endParaRPr lang="ru-RU" sz="1200" b="1" dirty="0">
              <a:solidFill>
                <a:srgbClr val="00B050"/>
              </a:solidFill>
            </a:endParaRPr>
          </a:p>
        </p:txBody>
      </p:sp>
      <p:sp>
        <p:nvSpPr>
          <p:cNvPr id="52" name="Прямоугольник 51"/>
          <p:cNvSpPr/>
          <p:nvPr/>
        </p:nvSpPr>
        <p:spPr>
          <a:xfrm flipH="1">
            <a:off x="216234" y="2128366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rgbClr val="00B050"/>
              </a:solidFill>
            </a:endParaRPr>
          </a:p>
        </p:txBody>
      </p:sp>
      <p:sp>
        <p:nvSpPr>
          <p:cNvPr id="53" name="Прямоугольник 52"/>
          <p:cNvSpPr/>
          <p:nvPr/>
        </p:nvSpPr>
        <p:spPr>
          <a:xfrm flipH="1">
            <a:off x="216234" y="2344390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rgbClr val="00B050"/>
              </a:solidFill>
            </a:endParaRPr>
          </a:p>
        </p:txBody>
      </p:sp>
      <p:sp>
        <p:nvSpPr>
          <p:cNvPr id="54" name="Прямоугольник 53"/>
          <p:cNvSpPr/>
          <p:nvPr/>
        </p:nvSpPr>
        <p:spPr>
          <a:xfrm flipH="1">
            <a:off x="216234" y="2632422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rgbClr val="00B050"/>
              </a:solidFill>
            </a:endParaRPr>
          </a:p>
        </p:txBody>
      </p:sp>
      <p:sp>
        <p:nvSpPr>
          <p:cNvPr id="55" name="Пятиугольник 54"/>
          <p:cNvSpPr/>
          <p:nvPr/>
        </p:nvSpPr>
        <p:spPr>
          <a:xfrm>
            <a:off x="4277511" y="2202209"/>
            <a:ext cx="2905178" cy="365636"/>
          </a:xfrm>
          <a:prstGeom prst="homePlate">
            <a:avLst>
              <a:gd name="adj" fmla="val 0"/>
            </a:avLst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ctr" anchorCtr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0000"/>
                </a:solidFill>
              </a:rPr>
              <a:t>Статус организации-заявителя</a:t>
            </a:r>
            <a:endParaRPr lang="ru-RU" sz="1200" dirty="0">
              <a:solidFill>
                <a:srgbClr val="000000"/>
              </a:solidFill>
            </a:endParaRPr>
          </a:p>
        </p:txBody>
      </p:sp>
      <p:cxnSp>
        <p:nvCxnSpPr>
          <p:cNvPr id="57" name="Прямая соединительная линия 56"/>
          <p:cNvCxnSpPr/>
          <p:nvPr/>
        </p:nvCxnSpPr>
        <p:spPr>
          <a:xfrm>
            <a:off x="4277512" y="2502532"/>
            <a:ext cx="302482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Прямоугольник 57"/>
          <p:cNvSpPr/>
          <p:nvPr/>
        </p:nvSpPr>
        <p:spPr>
          <a:xfrm>
            <a:off x="4406007" y="2490651"/>
            <a:ext cx="3634700" cy="794333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t"/>
          <a:lstStyle/>
          <a:p>
            <a:pPr marL="1620" defTabSz="182952" fontAlgn="base">
              <a:lnSpc>
                <a:spcPct val="120000"/>
              </a:lnSpc>
              <a:spcBef>
                <a:spcPts val="204"/>
              </a:spcBef>
              <a:spcAft>
                <a:spcPts val="102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Разработчик исследовательского проекта</a:t>
            </a:r>
            <a:endParaRPr lang="en-US" sz="1100" dirty="0" smtClean="0">
              <a:solidFill>
                <a:srgbClr val="000000"/>
              </a:solidFill>
            </a:endParaRPr>
          </a:p>
          <a:p>
            <a:pPr marL="1620" defTabSz="182952" fontAlgn="base">
              <a:lnSpc>
                <a:spcPct val="120000"/>
              </a:lnSpc>
              <a:spcBef>
                <a:spcPts val="204"/>
              </a:spcBef>
              <a:spcAft>
                <a:spcPts val="102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Заказчик исследовательского проекта</a:t>
            </a:r>
          </a:p>
          <a:p>
            <a:pPr marL="1620" defTabSz="182952" fontAlgn="base">
              <a:lnSpc>
                <a:spcPct val="120000"/>
              </a:lnSpc>
              <a:spcBef>
                <a:spcPts val="204"/>
              </a:spcBef>
              <a:spcAft>
                <a:spcPts val="102"/>
              </a:spcAft>
            </a:pPr>
            <a:r>
              <a:rPr lang="ru-RU" sz="1100" dirty="0">
                <a:solidFill>
                  <a:srgbClr val="000000"/>
                </a:solidFill>
              </a:rPr>
              <a:t>Иное (указать что именно)</a:t>
            </a:r>
            <a:endParaRPr lang="en-US" sz="1100" dirty="0">
              <a:solidFill>
                <a:srgbClr val="000000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 flipH="1">
            <a:off x="4225881" y="2564904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>
                <a:solidFill>
                  <a:srgbClr val="00B050"/>
                </a:solidFill>
              </a:rPr>
              <a:t>V</a:t>
            </a:r>
            <a:endParaRPr lang="ru-RU" sz="1200" b="1" dirty="0">
              <a:solidFill>
                <a:srgbClr val="00B050"/>
              </a:solidFill>
            </a:endParaRPr>
          </a:p>
        </p:txBody>
      </p:sp>
      <p:sp>
        <p:nvSpPr>
          <p:cNvPr id="60" name="Прямоугольник 59"/>
          <p:cNvSpPr/>
          <p:nvPr/>
        </p:nvSpPr>
        <p:spPr>
          <a:xfrm flipH="1">
            <a:off x="4225881" y="2794229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rgbClr val="00B050"/>
              </a:solidFill>
            </a:endParaRPr>
          </a:p>
        </p:txBody>
      </p:sp>
      <p:sp>
        <p:nvSpPr>
          <p:cNvPr id="64" name="Прямоугольник 63"/>
          <p:cNvSpPr/>
          <p:nvPr/>
        </p:nvSpPr>
        <p:spPr>
          <a:xfrm flipH="1">
            <a:off x="4225881" y="3010253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52802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36" y="983552"/>
            <a:ext cx="3552325" cy="282625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Обоснование финансирования</a:t>
            </a:r>
            <a:r>
              <a:rPr lang="en-US" sz="1200" b="1" dirty="0">
                <a:solidFill>
                  <a:srgbClr val="000000"/>
                </a:solidFill>
              </a:rPr>
              <a:t> </a:t>
            </a:r>
            <a:r>
              <a:rPr lang="ru-RU" sz="1200" b="1" dirty="0">
                <a:solidFill>
                  <a:srgbClr val="000000"/>
                </a:solidFill>
              </a:rPr>
              <a:t>на 2016 год</a:t>
            </a:r>
            <a:endParaRPr lang="ru-RU" sz="1200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36" y="1377949"/>
            <a:ext cx="3644695" cy="1094441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marL="182952" indent="-182952" algn="just" fontAlgn="base">
              <a:spcBef>
                <a:spcPct val="0"/>
              </a:spcBef>
              <a:spcAft>
                <a:spcPts val="612"/>
              </a:spcAft>
              <a:buFont typeface="Arial" pitchFamily="34" charset="0"/>
              <a:buChar char="•"/>
            </a:pP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Укажите обоснования объема финансирования (расчет НМЦ) по составляющим исследовательского проекта:</a:t>
            </a:r>
          </a:p>
          <a:p>
            <a:pPr marL="182952" indent="-182952" algn="just" fontAlgn="base">
              <a:spcBef>
                <a:spcPct val="0"/>
              </a:spcBef>
              <a:spcAft>
                <a:spcPts val="612"/>
              </a:spcAft>
              <a:buFont typeface="Arial" pitchFamily="34" charset="0"/>
              <a:buChar char="•"/>
            </a:pP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1….</a:t>
            </a:r>
          </a:p>
          <a:p>
            <a:pPr marL="182952" indent="-182952" algn="just" fontAlgn="base">
              <a:spcBef>
                <a:spcPct val="0"/>
              </a:spcBef>
              <a:spcAft>
                <a:spcPts val="612"/>
              </a:spcAft>
              <a:buFont typeface="Arial" pitchFamily="34" charset="0"/>
              <a:buChar char="•"/>
            </a:pP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2…</a:t>
            </a:r>
            <a:endParaRPr lang="en-US" sz="1100" dirty="0">
              <a:solidFill>
                <a:srgbClr val="00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592177" y="897194"/>
            <a:ext cx="803436" cy="455341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Сумма,</a:t>
            </a:r>
            <a:endParaRPr lang="en-US" sz="1200" b="1" dirty="0">
              <a:solidFill>
                <a:srgbClr val="000000"/>
              </a:solidFill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100" dirty="0">
                <a:solidFill>
                  <a:srgbClr val="000000"/>
                </a:solidFill>
              </a:rPr>
              <a:t>млн. руб.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3657362" y="1947745"/>
            <a:ext cx="649024" cy="257119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ts val="612"/>
              </a:spcAft>
            </a:pPr>
            <a:r>
              <a:rPr lang="ru-RU" sz="1100" b="1" dirty="0">
                <a:solidFill>
                  <a:srgbClr val="C00000"/>
                </a:solidFill>
              </a:rPr>
              <a:t>15,0</a:t>
            </a:r>
            <a:endParaRPr lang="en-US" sz="1100" b="1" dirty="0">
              <a:solidFill>
                <a:srgbClr val="C0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87201" y="981161"/>
            <a:ext cx="4088855" cy="282625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Риски если проект не реализуется </a:t>
            </a:r>
            <a:r>
              <a:rPr lang="en-US" sz="1200" b="1" dirty="0">
                <a:solidFill>
                  <a:srgbClr val="000000"/>
                </a:solidFill>
              </a:rPr>
              <a:t>/ </a:t>
            </a:r>
            <a:r>
              <a:rPr lang="ru-RU" sz="1200" b="1" dirty="0">
                <a:solidFill>
                  <a:srgbClr val="000000"/>
                </a:solidFill>
              </a:rPr>
              <a:t>альтернативы</a:t>
            </a:r>
            <a:endParaRPr lang="ru-RU" sz="1100" dirty="0">
              <a:solidFill>
                <a:srgbClr val="00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65365" y="4495951"/>
            <a:ext cx="1016189" cy="278833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Итого</a:t>
            </a:r>
            <a:r>
              <a:rPr lang="en-US" sz="1200" b="1" dirty="0">
                <a:solidFill>
                  <a:srgbClr val="000000"/>
                </a:solidFill>
              </a:rPr>
              <a:t>: </a:t>
            </a:r>
            <a:r>
              <a:rPr lang="ru-RU" sz="1200" b="1" dirty="0" smtClean="0">
                <a:solidFill>
                  <a:srgbClr val="C00000"/>
                </a:solidFill>
              </a:rPr>
              <a:t>20,0</a:t>
            </a:r>
            <a:endParaRPr lang="ru-RU" sz="1200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7759" y="1308561"/>
            <a:ext cx="337685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3657366" y="1308561"/>
            <a:ext cx="649155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838605" y="1377948"/>
            <a:ext cx="4137450" cy="3529879"/>
          </a:xfrm>
          <a:prstGeom prst="rect">
            <a:avLst/>
          </a:prstGeom>
          <a:noFill/>
          <a:ln>
            <a:noFill/>
          </a:ln>
        </p:spPr>
        <p:txBody>
          <a:bodyPr wrap="square" lIns="93256" tIns="46628" rIns="93256" bIns="46628" rtlCol="0">
            <a:noAutofit/>
          </a:bodyPr>
          <a:lstStyle/>
          <a:p>
            <a:pPr algn="just" fontAlgn="base">
              <a:spcBef>
                <a:spcPct val="0"/>
              </a:spcBef>
              <a:spcAft>
                <a:spcPts val="612"/>
              </a:spcAft>
            </a:pPr>
            <a:r>
              <a:rPr lang="ru-RU" sz="1100" b="1" dirty="0">
                <a:solidFill>
                  <a:srgbClr val="000000"/>
                </a:solidFill>
              </a:rPr>
              <a:t>Риски:</a:t>
            </a:r>
          </a:p>
          <a:p>
            <a:pPr marL="182952" indent="-182952" algn="just" fontAlgn="base">
              <a:spcBef>
                <a:spcPct val="0"/>
              </a:spcBef>
              <a:spcAft>
                <a:spcPts val="612"/>
              </a:spcAft>
              <a:buFont typeface="Arial" pitchFamily="34" charset="0"/>
              <a:buChar char="•"/>
            </a:pPr>
            <a:r>
              <a:rPr lang="ru-RU" sz="1100" dirty="0" smtClean="0">
                <a:solidFill>
                  <a:srgbClr val="000000"/>
                </a:solidFill>
              </a:rPr>
              <a:t>Укажите риски отказа от исследовательского проекта (максимально конкретно*)</a:t>
            </a:r>
            <a:endParaRPr lang="ru-RU" sz="1100" dirty="0">
              <a:solidFill>
                <a:srgbClr val="000000"/>
              </a:solidFill>
            </a:endParaRPr>
          </a:p>
          <a:p>
            <a:pPr algn="just" fontAlgn="base">
              <a:spcBef>
                <a:spcPct val="0"/>
              </a:spcBef>
              <a:spcAft>
                <a:spcPts val="612"/>
              </a:spcAft>
            </a:pPr>
            <a:r>
              <a:rPr lang="ru-RU" sz="1100" b="1" dirty="0" smtClean="0">
                <a:solidFill>
                  <a:srgbClr val="000000"/>
                </a:solidFill>
              </a:rPr>
              <a:t>Альтернативы:</a:t>
            </a:r>
          </a:p>
          <a:p>
            <a:pPr algn="just" fontAlgn="base">
              <a:spcBef>
                <a:spcPct val="0"/>
              </a:spcBef>
              <a:spcAft>
                <a:spcPts val="612"/>
              </a:spcAft>
            </a:pPr>
            <a:r>
              <a:rPr lang="ru-RU" sz="1100" b="1" dirty="0" smtClean="0">
                <a:solidFill>
                  <a:srgbClr val="000000"/>
                </a:solidFill>
              </a:rPr>
              <a:t>1). Самостоятельная </a:t>
            </a:r>
            <a:r>
              <a:rPr lang="ru-RU" sz="1100" b="1" dirty="0">
                <a:solidFill>
                  <a:srgbClr val="000000"/>
                </a:solidFill>
              </a:rPr>
              <a:t>реализация проекта </a:t>
            </a:r>
          </a:p>
          <a:p>
            <a:pPr algn="just" fontAlgn="base">
              <a:spcBef>
                <a:spcPct val="0"/>
              </a:spcBef>
              <a:spcAft>
                <a:spcPts val="612"/>
              </a:spcAft>
            </a:pPr>
            <a:r>
              <a:rPr lang="ru-RU" sz="1100" dirty="0" smtClean="0">
                <a:solidFill>
                  <a:srgbClr val="000000"/>
                </a:solidFill>
              </a:rPr>
              <a:t>Укажите возможности реализации исследовательского проекта собственными силами без привлечения финансирования</a:t>
            </a:r>
          </a:p>
          <a:p>
            <a:pPr algn="just" fontAlgn="base">
              <a:spcBef>
                <a:spcPct val="0"/>
              </a:spcBef>
              <a:spcAft>
                <a:spcPts val="612"/>
              </a:spcAft>
            </a:pPr>
            <a:r>
              <a:rPr lang="ru-RU" sz="1100" b="1" dirty="0" smtClean="0">
                <a:solidFill>
                  <a:srgbClr val="000000"/>
                </a:solidFill>
              </a:rPr>
              <a:t>2). Реализация </a:t>
            </a:r>
            <a:r>
              <a:rPr lang="ru-RU" sz="1100" b="1" dirty="0">
                <a:solidFill>
                  <a:srgbClr val="000000"/>
                </a:solidFill>
              </a:rPr>
              <a:t>проекта </a:t>
            </a:r>
            <a:r>
              <a:rPr lang="ru-RU" sz="1100" b="1" dirty="0" smtClean="0">
                <a:solidFill>
                  <a:srgbClr val="000000"/>
                </a:solidFill>
              </a:rPr>
              <a:t>через заявку на инвестиционный комитет Госкорпорации (ОПИР ЦФО-2)</a:t>
            </a:r>
            <a:endParaRPr lang="ru-RU" sz="1100" b="1" dirty="0">
              <a:solidFill>
                <a:srgbClr val="000000"/>
              </a:solidFill>
            </a:endParaRPr>
          </a:p>
          <a:p>
            <a:pPr algn="just" fontAlgn="base">
              <a:spcBef>
                <a:spcPct val="0"/>
              </a:spcBef>
              <a:spcAft>
                <a:spcPts val="612"/>
              </a:spcAft>
            </a:pPr>
            <a:r>
              <a:rPr lang="ru-RU" sz="1100" dirty="0">
                <a:solidFill>
                  <a:srgbClr val="000000"/>
                </a:solidFill>
              </a:rPr>
              <a:t>Укажите возможности реализации исследовательского проекта </a:t>
            </a:r>
            <a:r>
              <a:rPr lang="ru-RU" sz="1100" dirty="0" smtClean="0">
                <a:solidFill>
                  <a:srgbClr val="000000"/>
                </a:solidFill>
              </a:rPr>
              <a:t>стандартным путем через инвестиционную процедуру ГК «</a:t>
            </a:r>
            <a:r>
              <a:rPr lang="ru-RU" sz="1100" dirty="0" err="1" smtClean="0">
                <a:solidFill>
                  <a:srgbClr val="000000"/>
                </a:solidFill>
              </a:rPr>
              <a:t>Росатом</a:t>
            </a:r>
            <a:r>
              <a:rPr lang="ru-RU" sz="1100" dirty="0" smtClean="0">
                <a:solidFill>
                  <a:srgbClr val="000000"/>
                </a:solidFill>
              </a:rPr>
              <a:t>»</a:t>
            </a:r>
            <a:endParaRPr lang="ru-RU" sz="1100" dirty="0">
              <a:solidFill>
                <a:srgbClr val="000000"/>
              </a:solidFill>
            </a:endParaRPr>
          </a:p>
          <a:p>
            <a:pPr algn="just" fontAlgn="base">
              <a:spcBef>
                <a:spcPct val="0"/>
              </a:spcBef>
              <a:spcAft>
                <a:spcPts val="612"/>
              </a:spcAft>
            </a:pPr>
            <a:endParaRPr lang="ru-RU" sz="1100" dirty="0">
              <a:solidFill>
                <a:srgbClr val="000000"/>
              </a:solidFill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4887205" y="1308561"/>
            <a:ext cx="3951559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138585" y="148744"/>
            <a:ext cx="488301" cy="664534"/>
          </a:xfrm>
          <a:prstGeom prst="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36" tIns="46619" rIns="93236" bIns="4661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</a:rPr>
              <a:t>1</a:t>
            </a:r>
            <a:endParaRPr lang="ru-RU" sz="1600" dirty="0">
              <a:solidFill>
                <a:srgbClr val="000000"/>
              </a:solidFill>
            </a:endParaRPr>
          </a:p>
        </p:txBody>
      </p:sp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755271" y="327988"/>
            <a:ext cx="6125811" cy="246221"/>
          </a:xfrm>
        </p:spPr>
        <p:txBody>
          <a:bodyPr/>
          <a:lstStyle/>
          <a:p>
            <a:r>
              <a:rPr lang="ru-RU" sz="1600" dirty="0"/>
              <a:t>Наименование исследовательского проекта</a:t>
            </a:r>
            <a:endParaRPr lang="ru-RU" sz="16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3669383" y="2341441"/>
            <a:ext cx="649024" cy="257119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ts val="612"/>
              </a:spcAft>
            </a:pPr>
            <a:r>
              <a:rPr lang="ru-RU" sz="1100" b="1" dirty="0" smtClean="0">
                <a:solidFill>
                  <a:srgbClr val="C00000"/>
                </a:solidFill>
              </a:rPr>
              <a:t>5,0</a:t>
            </a:r>
            <a:endParaRPr lang="en-US" sz="1100" b="1" dirty="0">
              <a:solidFill>
                <a:srgbClr val="C0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38585" y="6468435"/>
            <a:ext cx="7817791" cy="371166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ts val="204"/>
              </a:spcAft>
            </a:pPr>
            <a:r>
              <a:rPr lang="ru-RU" sz="900" dirty="0" smtClean="0">
                <a:solidFill>
                  <a:srgbClr val="000000"/>
                </a:solidFill>
              </a:rPr>
              <a:t>* Риски </a:t>
            </a:r>
            <a:r>
              <a:rPr lang="ru-RU" sz="900" dirty="0" err="1" smtClean="0">
                <a:solidFill>
                  <a:srgbClr val="000000"/>
                </a:solidFill>
              </a:rPr>
              <a:t>недостижения</a:t>
            </a:r>
            <a:r>
              <a:rPr lang="ru-RU" sz="900" dirty="0" smtClean="0">
                <a:solidFill>
                  <a:srgbClr val="000000"/>
                </a:solidFill>
              </a:rPr>
              <a:t> технологического лидерства – общие для данного типа проектов, в данном случае необходимо указать конкретные риски по конкретному проекту</a:t>
            </a:r>
            <a:endParaRPr lang="ru-RU" sz="9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055811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97136" y="1952997"/>
            <a:ext cx="3125932" cy="278833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Решаемая технологическая </a:t>
            </a:r>
            <a:r>
              <a:rPr lang="ru-RU" sz="1200" b="1" dirty="0" smtClean="0">
                <a:solidFill>
                  <a:srgbClr val="000000"/>
                </a:solidFill>
              </a:rPr>
              <a:t>проблема</a:t>
            </a:r>
            <a:endParaRPr lang="ru-RU" sz="1200" b="1" dirty="0">
              <a:solidFill>
                <a:srgbClr val="00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36" y="2347394"/>
            <a:ext cx="4165183" cy="771275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marL="182952" indent="-182952" algn="just" fontAlgn="base">
              <a:spcBef>
                <a:spcPct val="0"/>
              </a:spcBef>
              <a:spcAft>
                <a:spcPts val="612"/>
              </a:spcAft>
              <a:buFont typeface="Arial" pitchFamily="34" charset="0"/>
              <a:buChar char="•"/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Укажите, на решение какой технологической проблемы направлен исследовательский проект (опишите существующий технологический пробел в конкретных </a:t>
            </a: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характеристиках)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4264691" y="1866639"/>
            <a:ext cx="1531445" cy="463499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0000"/>
                </a:solidFill>
              </a:rPr>
              <a:t>Количественное выражение</a:t>
            </a:r>
            <a:endParaRPr lang="ru-RU" sz="1100" dirty="0">
              <a:solidFill>
                <a:srgbClr val="0000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95733" y="4077072"/>
            <a:ext cx="1093094" cy="25192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ts val="612"/>
              </a:spcAft>
            </a:pPr>
            <a:r>
              <a:rPr lang="ru-RU" sz="1100" b="1" dirty="0" smtClean="0">
                <a:solidFill>
                  <a:srgbClr val="C00000"/>
                </a:solidFill>
              </a:rPr>
              <a:t>15</a:t>
            </a:r>
            <a:r>
              <a:rPr lang="ru-RU" sz="1100" b="1" dirty="0">
                <a:solidFill>
                  <a:srgbClr val="C00000"/>
                </a:solidFill>
              </a:rPr>
              <a:t> </a:t>
            </a:r>
            <a:r>
              <a:rPr lang="ru-RU" sz="1100" b="1" dirty="0" smtClean="0">
                <a:solidFill>
                  <a:srgbClr val="C00000"/>
                </a:solidFill>
              </a:rPr>
              <a:t>ед. измерения</a:t>
            </a:r>
            <a:endParaRPr lang="en-US" sz="1100" b="1" dirty="0">
              <a:solidFill>
                <a:srgbClr val="C00000"/>
              </a:solidFill>
            </a:endParaRPr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167759" y="2278006"/>
            <a:ext cx="397219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Прямоугольник 18"/>
          <p:cNvSpPr/>
          <p:nvPr/>
        </p:nvSpPr>
        <p:spPr>
          <a:xfrm>
            <a:off x="138585" y="148744"/>
            <a:ext cx="488301" cy="664534"/>
          </a:xfrm>
          <a:prstGeom prst="rect">
            <a:avLst/>
          </a:prstGeom>
          <a:solidFill>
            <a:schemeClr val="bg1"/>
          </a:solidFill>
          <a:ln w="127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36" tIns="46619" rIns="93236" bIns="46619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600" dirty="0">
                <a:solidFill>
                  <a:srgbClr val="000000"/>
                </a:solidFill>
              </a:rPr>
              <a:t>1</a:t>
            </a:r>
            <a:endParaRPr lang="ru-RU" sz="1600" dirty="0">
              <a:solidFill>
                <a:srgbClr val="000000"/>
              </a:solidFill>
            </a:endParaRPr>
          </a:p>
        </p:txBody>
      </p:sp>
      <p:sp>
        <p:nvSpPr>
          <p:cNvPr id="20" name="Заголовок 1"/>
          <p:cNvSpPr>
            <a:spLocks noGrp="1"/>
          </p:cNvSpPr>
          <p:nvPr>
            <p:ph type="title"/>
          </p:nvPr>
        </p:nvSpPr>
        <p:spPr>
          <a:xfrm>
            <a:off x="755271" y="327988"/>
            <a:ext cx="6125811" cy="246221"/>
          </a:xfrm>
        </p:spPr>
        <p:txBody>
          <a:bodyPr/>
          <a:lstStyle/>
          <a:p>
            <a:r>
              <a:rPr lang="ru-RU" sz="1600" dirty="0"/>
              <a:t>Наименование исследовательского проекта</a:t>
            </a:r>
            <a:endParaRPr lang="ru-RU" sz="1600" dirty="0"/>
          </a:p>
        </p:txBody>
      </p:sp>
      <p:sp>
        <p:nvSpPr>
          <p:cNvPr id="18" name="TextBox 17"/>
          <p:cNvSpPr txBox="1"/>
          <p:nvPr/>
        </p:nvSpPr>
        <p:spPr>
          <a:xfrm>
            <a:off x="179512" y="1052736"/>
            <a:ext cx="8743635" cy="278833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Направление деятельности/бизнеса, в рамках которого планируется реализация исследовательского проекта</a:t>
            </a: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251520" y="1377745"/>
            <a:ext cx="85357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Пятиугольник 21"/>
          <p:cNvSpPr/>
          <p:nvPr/>
        </p:nvSpPr>
        <p:spPr>
          <a:xfrm>
            <a:off x="251520" y="1438781"/>
            <a:ext cx="3989556" cy="334035"/>
          </a:xfrm>
          <a:prstGeom prst="homePlate">
            <a:avLst>
              <a:gd name="adj" fmla="val 0"/>
            </a:avLst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t" anchorCtr="0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Укажите направление деятельности</a:t>
            </a:r>
            <a:endParaRPr lang="ru-RU" sz="1100" dirty="0">
              <a:solidFill>
                <a:srgbClr val="000000"/>
              </a:solidFill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4335616" y="2276872"/>
            <a:ext cx="1441243" cy="113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4410302" y="4545225"/>
            <a:ext cx="1093094" cy="25192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ts val="612"/>
              </a:spcAft>
            </a:pPr>
            <a:r>
              <a:rPr lang="ru-RU" sz="1100" b="1" dirty="0" smtClean="0">
                <a:solidFill>
                  <a:srgbClr val="C00000"/>
                </a:solidFill>
              </a:rPr>
              <a:t>0,5 ед. измерения</a:t>
            </a:r>
            <a:endParaRPr lang="en-US" sz="1100" b="1" dirty="0">
              <a:solidFill>
                <a:srgbClr val="C00000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179512" y="3191919"/>
            <a:ext cx="2132264" cy="278833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Технологический эффект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9511" y="3528498"/>
            <a:ext cx="4031033" cy="1340662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marL="182952" indent="-182952" algn="just" fontAlgn="base">
              <a:spcBef>
                <a:spcPct val="0"/>
              </a:spcBef>
              <a:spcAft>
                <a:spcPts val="612"/>
              </a:spcAft>
              <a:buFont typeface="Arial" pitchFamily="34" charset="0"/>
              <a:buChar char="•"/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Изменение технических характеристик, наделение новыми свойствами и т.п</a:t>
            </a: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. (укажите </a:t>
            </a: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конкретные цифры в </a:t>
            </a: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сравнении*):</a:t>
            </a:r>
          </a:p>
          <a:p>
            <a:pPr marL="640008" lvl="1" indent="-182952" algn="just" fontAlgn="base">
              <a:spcBef>
                <a:spcPct val="0"/>
              </a:spcBef>
              <a:spcAft>
                <a:spcPts val="612"/>
              </a:spcAft>
              <a:buFont typeface="Arial" pitchFamily="34" charset="0"/>
              <a:buChar char="•"/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Характеристика 1…</a:t>
            </a:r>
          </a:p>
          <a:p>
            <a:pPr marL="640008" lvl="1" indent="-182952" algn="just" fontAlgn="base">
              <a:spcBef>
                <a:spcPct val="0"/>
              </a:spcBef>
              <a:spcAft>
                <a:spcPts val="612"/>
              </a:spcAft>
              <a:buFont typeface="Arial" pitchFamily="34" charset="0"/>
              <a:buChar char="•"/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Характеристика  2…</a:t>
            </a:r>
          </a:p>
          <a:p>
            <a:pPr marL="182952" indent="-182952" algn="just" fontAlgn="base">
              <a:spcBef>
                <a:spcPct val="0"/>
              </a:spcBef>
              <a:spcAft>
                <a:spcPts val="612"/>
              </a:spcAft>
              <a:buFont typeface="Arial" pitchFamily="34" charset="0"/>
              <a:buChar char="•"/>
            </a:pPr>
            <a:endParaRPr lang="ru-RU" sz="1100" dirty="0">
              <a:solidFill>
                <a:srgbClr val="414142"/>
              </a:solidFill>
              <a:cs typeface="Arial" pitchFamily="34" charset="0"/>
            </a:endParaRPr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 flipV="1">
            <a:off x="250135" y="3470752"/>
            <a:ext cx="3960409" cy="116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28"/>
          <p:cNvSpPr txBox="1"/>
          <p:nvPr/>
        </p:nvSpPr>
        <p:spPr>
          <a:xfrm>
            <a:off x="6012160" y="1940513"/>
            <a:ext cx="2375663" cy="278833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>
                <a:solidFill>
                  <a:srgbClr val="000000"/>
                </a:solidFill>
              </a:rPr>
              <a:t>Решаемая </a:t>
            </a:r>
            <a:r>
              <a:rPr lang="ru-RU" sz="1200" b="1" dirty="0" smtClean="0">
                <a:solidFill>
                  <a:srgbClr val="000000"/>
                </a:solidFill>
              </a:rPr>
              <a:t>бизнес-проблема</a:t>
            </a:r>
            <a:endParaRPr lang="ru-RU" sz="1200" b="1" dirty="0">
              <a:solidFill>
                <a:srgbClr val="000000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868144" y="2330138"/>
            <a:ext cx="3182956" cy="432721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marL="182952" indent="-182952" algn="just" fontAlgn="base">
              <a:spcBef>
                <a:spcPct val="0"/>
              </a:spcBef>
              <a:spcAft>
                <a:spcPts val="612"/>
              </a:spcAft>
              <a:buFont typeface="Arial" pitchFamily="34" charset="0"/>
              <a:buChar char="•"/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Укажите, как данный технологический пробел влияет на бизнес</a:t>
            </a:r>
          </a:p>
        </p:txBody>
      </p:sp>
      <p:cxnSp>
        <p:nvCxnSpPr>
          <p:cNvPr id="31" name="Прямая соединительная линия 30"/>
          <p:cNvCxnSpPr/>
          <p:nvPr/>
        </p:nvCxnSpPr>
        <p:spPr>
          <a:xfrm>
            <a:off x="6012160" y="2260750"/>
            <a:ext cx="29591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138585" y="6468435"/>
            <a:ext cx="7817791" cy="371166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ts val="204"/>
              </a:spcAft>
            </a:pPr>
            <a:r>
              <a:rPr lang="ru-RU" sz="900" dirty="0" smtClean="0">
                <a:solidFill>
                  <a:srgbClr val="000000"/>
                </a:solidFill>
              </a:rPr>
              <a:t>* Указываются только существенные для проекта сравнительные характеристики (не абсолютные), например, «увеличение теплопроводности – в 2 раза» для проекта, целью которого является повышение эффективности теплопередачи                 ** </a:t>
            </a:r>
            <a:r>
              <a:rPr lang="ru-RU" sz="900" dirty="0" err="1" smtClean="0">
                <a:solidFill>
                  <a:srgbClr val="000000"/>
                </a:solidFill>
              </a:rPr>
              <a:t>см.приложение</a:t>
            </a:r>
            <a:endParaRPr lang="ru-RU" sz="900" dirty="0">
              <a:solidFill>
                <a:srgbClr val="000000"/>
              </a:solidFill>
            </a:endParaRPr>
          </a:p>
        </p:txBody>
      </p:sp>
      <p:sp>
        <p:nvSpPr>
          <p:cNvPr id="34" name="Прямоугольник 33"/>
          <p:cNvSpPr/>
          <p:nvPr/>
        </p:nvSpPr>
        <p:spPr>
          <a:xfrm>
            <a:off x="4354806" y="5301208"/>
            <a:ext cx="1093094" cy="25192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ts val="612"/>
              </a:spcAft>
            </a:pPr>
            <a:r>
              <a:rPr lang="ru-RU" sz="1100" b="1" dirty="0" smtClean="0">
                <a:solidFill>
                  <a:srgbClr val="C00000"/>
                </a:solidFill>
              </a:rPr>
              <a:t>ХХ ед. измерения</a:t>
            </a:r>
            <a:endParaRPr lang="en-US" sz="1100" b="1" dirty="0">
              <a:solidFill>
                <a:srgbClr val="C00000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4369375" y="5733256"/>
            <a:ext cx="1093094" cy="251927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ts val="612"/>
              </a:spcAft>
            </a:pPr>
            <a:r>
              <a:rPr lang="ru-RU" sz="1100" b="1" dirty="0">
                <a:solidFill>
                  <a:srgbClr val="C00000"/>
                </a:solidFill>
              </a:rPr>
              <a:t>Х</a:t>
            </a:r>
            <a:r>
              <a:rPr lang="ru-RU" sz="1100" b="1" dirty="0" smtClean="0">
                <a:solidFill>
                  <a:srgbClr val="C00000"/>
                </a:solidFill>
              </a:rPr>
              <a:t> ед. измерения</a:t>
            </a:r>
            <a:endParaRPr lang="en-US" sz="1100" b="1" dirty="0">
              <a:solidFill>
                <a:srgbClr val="C0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38585" y="4704087"/>
            <a:ext cx="2017167" cy="278833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0000"/>
                </a:solidFill>
              </a:rPr>
              <a:t>Экономический эффект</a:t>
            </a:r>
            <a:endParaRPr lang="ru-RU" sz="1200" b="1" dirty="0">
              <a:solidFill>
                <a:srgbClr val="00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138584" y="5040666"/>
            <a:ext cx="4243625" cy="1448384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marL="182952" indent="-182952" algn="just" fontAlgn="base">
              <a:spcBef>
                <a:spcPct val="0"/>
              </a:spcBef>
              <a:buFont typeface="Arial" pitchFamily="34" charset="0"/>
              <a:buChar char="•"/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Эффект, который получает заказчик , в цифрах:</a:t>
            </a:r>
          </a:p>
          <a:p>
            <a:pPr marL="640008" lvl="1" indent="-182952" algn="just" fontAlgn="base">
              <a:spcBef>
                <a:spcPct val="0"/>
              </a:spcBef>
              <a:buFont typeface="Arial" pitchFamily="34" charset="0"/>
              <a:buChar char="•"/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Снижение затрат на сооружение/производство, сокращение сроков</a:t>
            </a:r>
          </a:p>
          <a:p>
            <a:pPr marL="640008" lvl="1" indent="-182952" algn="just" fontAlgn="base">
              <a:spcBef>
                <a:spcPct val="0"/>
              </a:spcBef>
              <a:buFont typeface="Arial" pitchFamily="34" charset="0"/>
              <a:buChar char="•"/>
            </a:pP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Увеличение </a:t>
            </a: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выручки </a:t>
            </a:r>
            <a:endParaRPr lang="ru-RU" sz="1100" dirty="0" smtClean="0">
              <a:solidFill>
                <a:srgbClr val="414142"/>
              </a:solidFill>
              <a:cs typeface="Arial" pitchFamily="34" charset="0"/>
            </a:endParaRPr>
          </a:p>
          <a:p>
            <a:pPr marL="640008" lvl="1" indent="-182952" algn="just" fontAlgn="base">
              <a:spcBef>
                <a:spcPct val="0"/>
              </a:spcBef>
              <a:buFont typeface="Arial" pitchFamily="34" charset="0"/>
              <a:buChar char="•"/>
            </a:pP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Упущенная выгода</a:t>
            </a:r>
          </a:p>
          <a:p>
            <a:pPr marL="640008" lvl="1" indent="-182952" algn="just" fontAlgn="base">
              <a:spcBef>
                <a:spcPct val="0"/>
              </a:spcBef>
              <a:buFont typeface="Arial" pitchFamily="34" charset="0"/>
              <a:buChar char="•"/>
            </a:pP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Иное</a:t>
            </a:r>
            <a:endParaRPr lang="ru-RU" sz="1100" dirty="0">
              <a:solidFill>
                <a:srgbClr val="414142"/>
              </a:solidFill>
              <a:cs typeface="Arial" pitchFamily="34" charset="0"/>
            </a:endParaRPr>
          </a:p>
          <a:p>
            <a:pPr marL="182952" indent="-182952" algn="just" fontAlgn="base">
              <a:spcBef>
                <a:spcPct val="0"/>
              </a:spcBef>
              <a:buFont typeface="Arial" pitchFamily="34" charset="0"/>
              <a:buChar char="•"/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Способ получения эффекта (продажа  лицензии, образца, оборудования, снижение собственных издержек и т.п</a:t>
            </a:r>
            <a:r>
              <a:rPr lang="ru-RU" sz="1100" dirty="0" smtClean="0">
                <a:solidFill>
                  <a:srgbClr val="414142"/>
                </a:solidFill>
                <a:cs typeface="Arial" pitchFamily="34" charset="0"/>
              </a:rPr>
              <a:t>.),</a:t>
            </a:r>
            <a:endParaRPr lang="ru-RU" sz="1100" dirty="0">
              <a:solidFill>
                <a:srgbClr val="414142"/>
              </a:solidFill>
              <a:cs typeface="Arial" pitchFamily="34" charset="0"/>
            </a:endParaRPr>
          </a:p>
        </p:txBody>
      </p:sp>
      <p:cxnSp>
        <p:nvCxnSpPr>
          <p:cNvPr id="38" name="Прямая соединительная линия 37"/>
          <p:cNvCxnSpPr/>
          <p:nvPr/>
        </p:nvCxnSpPr>
        <p:spPr>
          <a:xfrm flipV="1">
            <a:off x="209208" y="4982920"/>
            <a:ext cx="4001336" cy="1167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/>
          <p:cNvSpPr txBox="1"/>
          <p:nvPr/>
        </p:nvSpPr>
        <p:spPr>
          <a:xfrm>
            <a:off x="6077686" y="2859993"/>
            <a:ext cx="510538" cy="278833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0000"/>
                </a:solidFill>
              </a:rPr>
              <a:t>РИД</a:t>
            </a:r>
            <a:endParaRPr lang="ru-RU" sz="1200" b="1" dirty="0">
              <a:solidFill>
                <a:srgbClr val="000000"/>
              </a:solidFill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5934479" y="3254391"/>
            <a:ext cx="3038940" cy="432721"/>
          </a:xfrm>
          <a:prstGeom prst="rect">
            <a:avLst/>
          </a:prstGeom>
          <a:noFill/>
        </p:spPr>
        <p:txBody>
          <a:bodyPr wrap="square" lIns="93256" tIns="46628" rIns="93256" bIns="46628" rtlCol="0">
            <a:spAutoFit/>
          </a:bodyPr>
          <a:lstStyle/>
          <a:p>
            <a:pPr marL="182952" indent="-182952" algn="just" fontAlgn="base">
              <a:spcBef>
                <a:spcPct val="0"/>
              </a:spcBef>
              <a:spcAft>
                <a:spcPts val="612"/>
              </a:spcAft>
              <a:buFont typeface="Arial" pitchFamily="34" charset="0"/>
              <a:buChar char="•"/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Планируемые к получению патенты, ноу-хау, ПЭВМ</a:t>
            </a:r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>
            <a:off x="6084168" y="3185003"/>
            <a:ext cx="29591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5796136" y="4090704"/>
            <a:ext cx="3452753" cy="278833"/>
          </a:xfrm>
          <a:prstGeom prst="rect">
            <a:avLst/>
          </a:prstGeom>
          <a:noFill/>
        </p:spPr>
        <p:txBody>
          <a:bodyPr wrap="none" lIns="93256" tIns="46628" rIns="93256" bIns="46628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1200" b="1" dirty="0" smtClean="0">
                <a:solidFill>
                  <a:srgbClr val="000000"/>
                </a:solidFill>
              </a:rPr>
              <a:t>Текущий уровень готовности технологии**</a:t>
            </a:r>
            <a:endParaRPr lang="ru-RU" sz="1200" b="1" dirty="0">
              <a:solidFill>
                <a:srgbClr val="000000"/>
              </a:solidFill>
            </a:endParaRP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>
            <a:off x="6084168" y="4415906"/>
            <a:ext cx="2959104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Прямоугольник 54"/>
          <p:cNvSpPr/>
          <p:nvPr/>
        </p:nvSpPr>
        <p:spPr>
          <a:xfrm>
            <a:off x="6192286" y="4557975"/>
            <a:ext cx="2887096" cy="1175281"/>
          </a:xfrm>
          <a:prstGeom prst="rect">
            <a:avLst/>
          </a:prstGeom>
          <a:noFill/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717" tIns="46628" rIns="36717" bIns="46628" rtlCol="0" anchor="t"/>
          <a:lstStyle/>
          <a:p>
            <a:pPr marL="1620" defTabSz="182952" fontAlgn="base">
              <a:spcBef>
                <a:spcPts val="300"/>
              </a:spcBef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Разработка </a:t>
            </a: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научного принципа, подтверждение </a:t>
            </a: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возможности (1-3)</a:t>
            </a:r>
            <a:endParaRPr lang="ru-RU" sz="1100" dirty="0">
              <a:solidFill>
                <a:srgbClr val="414142"/>
              </a:solidFill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Разработка технологии/опытного </a:t>
            </a: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образца (4-6)</a:t>
            </a:r>
            <a:endParaRPr lang="ru-RU" sz="1100" dirty="0">
              <a:solidFill>
                <a:srgbClr val="414142"/>
              </a:solidFill>
              <a:cs typeface="Arial" pitchFamily="34" charset="0"/>
            </a:endParaRPr>
          </a:p>
          <a:p>
            <a:pPr>
              <a:spcBef>
                <a:spcPts val="300"/>
              </a:spcBef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Создание производства/серийного продукта для </a:t>
            </a: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рынка (7-9)</a:t>
            </a:r>
          </a:p>
          <a:p>
            <a:pPr>
              <a:spcBef>
                <a:spcPts val="300"/>
              </a:spcBef>
            </a:pPr>
            <a:r>
              <a:rPr lang="ru-RU" sz="1100" dirty="0">
                <a:solidFill>
                  <a:srgbClr val="414142"/>
                </a:solidFill>
                <a:cs typeface="Arial" pitchFamily="34" charset="0"/>
              </a:rPr>
              <a:t>Уровень не определен</a:t>
            </a:r>
            <a:endParaRPr lang="ru-RU" sz="1100" dirty="0">
              <a:solidFill>
                <a:srgbClr val="414142"/>
              </a:solidFill>
              <a:cs typeface="Arial" pitchFamily="34" charset="0"/>
            </a:endParaRPr>
          </a:p>
          <a:p>
            <a:endParaRPr lang="ru-RU" sz="1100" dirty="0">
              <a:solidFill>
                <a:srgbClr val="414142"/>
              </a:solidFill>
              <a:cs typeface="Arial" pitchFamily="34" charset="0"/>
            </a:endParaRPr>
          </a:p>
        </p:txBody>
      </p:sp>
      <p:sp>
        <p:nvSpPr>
          <p:cNvPr id="56" name="Прямоугольник 55"/>
          <p:cNvSpPr/>
          <p:nvPr/>
        </p:nvSpPr>
        <p:spPr>
          <a:xfrm flipH="1">
            <a:off x="6012160" y="4635345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1200" b="1" dirty="0" smtClean="0">
                <a:solidFill>
                  <a:srgbClr val="00B050"/>
                </a:solidFill>
              </a:rPr>
              <a:t>V</a:t>
            </a:r>
            <a:endParaRPr lang="ru-RU" sz="1200" b="1" dirty="0">
              <a:solidFill>
                <a:srgbClr val="00B050"/>
              </a:solidFill>
            </a:endParaRPr>
          </a:p>
        </p:txBody>
      </p:sp>
      <p:sp>
        <p:nvSpPr>
          <p:cNvPr id="57" name="Прямоугольник 56"/>
          <p:cNvSpPr/>
          <p:nvPr/>
        </p:nvSpPr>
        <p:spPr>
          <a:xfrm flipH="1">
            <a:off x="6012160" y="5008686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rgbClr val="00B050"/>
              </a:solidFill>
            </a:endParaRPr>
          </a:p>
        </p:txBody>
      </p:sp>
      <p:sp>
        <p:nvSpPr>
          <p:cNvPr id="58" name="Прямоугольник 57"/>
          <p:cNvSpPr/>
          <p:nvPr/>
        </p:nvSpPr>
        <p:spPr>
          <a:xfrm flipH="1">
            <a:off x="6012160" y="5373216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rgbClr val="00B050"/>
              </a:solidFill>
            </a:endParaRPr>
          </a:p>
        </p:txBody>
      </p:sp>
      <p:sp>
        <p:nvSpPr>
          <p:cNvPr id="59" name="Прямоугольник 58"/>
          <p:cNvSpPr/>
          <p:nvPr/>
        </p:nvSpPr>
        <p:spPr>
          <a:xfrm flipH="1">
            <a:off x="6012160" y="5728766"/>
            <a:ext cx="148515" cy="148506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3256" tIns="46628" rIns="93256" bIns="46628"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8632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Приложение к формату заявки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689875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extBox 71"/>
          <p:cNvSpPr txBox="1"/>
          <p:nvPr/>
        </p:nvSpPr>
        <p:spPr>
          <a:xfrm>
            <a:off x="6333985" y="5087506"/>
            <a:ext cx="2469027" cy="1169551"/>
          </a:xfrm>
          <a:prstGeom prst="rect">
            <a:avLst/>
          </a:prstGeom>
          <a:solidFill>
            <a:srgbClr val="D2F6D2"/>
          </a:solidFill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solidFill>
                  <a:srgbClr val="414142"/>
                </a:solidFill>
                <a:cs typeface="Arial"/>
              </a:rPr>
              <a:t>Тип проекта №3:  </a:t>
            </a:r>
            <a:r>
              <a:rPr lang="ru-RU" sz="1000" dirty="0" smtClean="0">
                <a:solidFill>
                  <a:srgbClr val="414142"/>
                </a:solidFill>
                <a:cs typeface="Arial"/>
              </a:rPr>
              <a:t>есть базовая технология и опытные образцы продуктов, задача - создать технологию производства и наладить производство</a:t>
            </a:r>
          </a:p>
          <a:p>
            <a:r>
              <a:rPr lang="ru-RU" sz="1000" b="1" dirty="0">
                <a:solidFill>
                  <a:srgbClr val="414142"/>
                </a:solidFill>
                <a:cs typeface="Arial"/>
              </a:rPr>
              <a:t>Результат – </a:t>
            </a:r>
            <a:r>
              <a:rPr lang="ru-RU" sz="1000" b="1" dirty="0" smtClean="0">
                <a:solidFill>
                  <a:srgbClr val="414142"/>
                </a:solidFill>
                <a:cs typeface="Arial"/>
              </a:rPr>
              <a:t>серийный продукт для рынка</a:t>
            </a:r>
            <a:endParaRPr lang="ru-RU" sz="1000" b="1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18185" y="3089865"/>
            <a:ext cx="2927463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solidFill>
                  <a:srgbClr val="414142"/>
                </a:solidFill>
                <a:cs typeface="Arial"/>
              </a:rPr>
              <a:t>Тип проекта №1:  </a:t>
            </a:r>
            <a:r>
              <a:rPr lang="ru-RU" sz="1000" dirty="0" smtClean="0">
                <a:solidFill>
                  <a:srgbClr val="414142"/>
                </a:solidFill>
                <a:cs typeface="Arial"/>
              </a:rPr>
              <a:t>новая «прорывная» научная идея, задача – подтвердить возможность.</a:t>
            </a:r>
          </a:p>
          <a:p>
            <a:r>
              <a:rPr lang="ru-RU" sz="1000" b="1" dirty="0" smtClean="0">
                <a:solidFill>
                  <a:srgbClr val="414142"/>
                </a:solidFill>
                <a:cs typeface="Arial"/>
              </a:rPr>
              <a:t>Результат – научный принцип</a:t>
            </a:r>
            <a:endParaRPr lang="ru-RU" sz="1000" b="1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3577192" y="3933056"/>
            <a:ext cx="2783541" cy="1015663"/>
          </a:xfrm>
          <a:prstGeom prst="rect">
            <a:avLst/>
          </a:prstGeom>
          <a:solidFill>
            <a:srgbClr val="D5EEF3"/>
          </a:solidFill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solidFill>
                  <a:srgbClr val="414142"/>
                </a:solidFill>
                <a:cs typeface="Arial"/>
              </a:rPr>
              <a:t>Тип проекта №2: </a:t>
            </a:r>
            <a:r>
              <a:rPr lang="ru-RU" sz="1000" dirty="0" smtClean="0">
                <a:solidFill>
                  <a:srgbClr val="414142"/>
                </a:solidFill>
                <a:cs typeface="Arial"/>
              </a:rPr>
              <a:t> </a:t>
            </a:r>
          </a:p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техническая реализуемость доказана  теоретически / экспериментально, задача – создать продукт на основе технологии</a:t>
            </a:r>
          </a:p>
          <a:p>
            <a:r>
              <a:rPr lang="ru-RU" sz="1000" b="1" dirty="0">
                <a:solidFill>
                  <a:srgbClr val="414142"/>
                </a:solidFill>
                <a:cs typeface="Arial"/>
              </a:rPr>
              <a:t>Результат – </a:t>
            </a:r>
            <a:r>
              <a:rPr lang="ru-RU" sz="1000" b="1" dirty="0" smtClean="0">
                <a:solidFill>
                  <a:srgbClr val="414142"/>
                </a:solidFill>
                <a:cs typeface="Arial"/>
              </a:rPr>
              <a:t>технология/опытный образец</a:t>
            </a:r>
            <a:endParaRPr lang="ru-RU" sz="1000" b="1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3577708" y="1294788"/>
            <a:ext cx="2794492" cy="272143"/>
          </a:xfrm>
          <a:prstGeom prst="rect">
            <a:avLst/>
          </a:prstGeom>
          <a:solidFill>
            <a:srgbClr val="D5EEF3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err="1" smtClean="0">
              <a:solidFill>
                <a:schemeClr val="tx1"/>
              </a:solidFill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6366046" y="1294788"/>
            <a:ext cx="1878362" cy="272755"/>
          </a:xfrm>
          <a:prstGeom prst="rect">
            <a:avLst/>
          </a:prstGeom>
          <a:solidFill>
            <a:srgbClr val="D2F6D2"/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err="1" smtClean="0">
              <a:solidFill>
                <a:schemeClr val="tx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8185" y="1284514"/>
            <a:ext cx="2959523" cy="272143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err="1" smtClean="0">
              <a:solidFill>
                <a:schemeClr val="tx1"/>
              </a:solidFill>
            </a:endParaRPr>
          </a:p>
        </p:txBody>
      </p:sp>
      <p:cxnSp>
        <p:nvCxnSpPr>
          <p:cNvPr id="6" name="Прямая соединительная линия 5"/>
          <p:cNvCxnSpPr>
            <a:endCxn id="65" idx="1"/>
          </p:cNvCxnSpPr>
          <p:nvPr/>
        </p:nvCxnSpPr>
        <p:spPr>
          <a:xfrm flipH="1">
            <a:off x="3577707" y="1592796"/>
            <a:ext cx="2" cy="2174792"/>
          </a:xfrm>
          <a:prstGeom prst="line">
            <a:avLst/>
          </a:prstGeom>
          <a:ln>
            <a:solidFill>
              <a:schemeClr val="accent5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29182" y="253473"/>
            <a:ext cx="7945100" cy="298327"/>
          </a:xfrm>
        </p:spPr>
        <p:txBody>
          <a:bodyPr/>
          <a:lstStyle/>
          <a:p>
            <a:r>
              <a:rPr lang="ru-RU" dirty="0"/>
              <a:t>Уровни «готовности» </a:t>
            </a:r>
            <a:r>
              <a:rPr lang="ru-RU" dirty="0" smtClean="0"/>
              <a:t>технологий</a:t>
            </a:r>
            <a:endParaRPr lang="en-US" dirty="0"/>
          </a:p>
        </p:txBody>
      </p:sp>
      <p:cxnSp>
        <p:nvCxnSpPr>
          <p:cNvPr id="155" name="Прямая соединительная линия 154"/>
          <p:cNvCxnSpPr/>
          <p:nvPr/>
        </p:nvCxnSpPr>
        <p:spPr>
          <a:xfrm flipV="1">
            <a:off x="869723" y="1536459"/>
            <a:ext cx="0" cy="216024"/>
          </a:xfrm>
          <a:prstGeom prst="line">
            <a:avLst/>
          </a:prstGeom>
          <a:noFill/>
          <a:ln w="9525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56" name="Прямая соединительная линия 155"/>
          <p:cNvCxnSpPr/>
          <p:nvPr/>
        </p:nvCxnSpPr>
        <p:spPr>
          <a:xfrm flipV="1">
            <a:off x="8134230" y="1536459"/>
            <a:ext cx="0" cy="216024"/>
          </a:xfrm>
          <a:prstGeom prst="line">
            <a:avLst/>
          </a:prstGeom>
          <a:noFill/>
          <a:ln w="9525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57" name="Прямая соединительная линия 156"/>
          <p:cNvCxnSpPr/>
          <p:nvPr/>
        </p:nvCxnSpPr>
        <p:spPr>
          <a:xfrm flipV="1">
            <a:off x="1721498" y="1536459"/>
            <a:ext cx="0" cy="216024"/>
          </a:xfrm>
          <a:prstGeom prst="line">
            <a:avLst/>
          </a:prstGeom>
          <a:noFill/>
          <a:ln w="9525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58" name="Прямая соединительная линия 157"/>
          <p:cNvCxnSpPr/>
          <p:nvPr/>
        </p:nvCxnSpPr>
        <p:spPr>
          <a:xfrm flipV="1">
            <a:off x="2649345" y="1536459"/>
            <a:ext cx="0" cy="216024"/>
          </a:xfrm>
          <a:prstGeom prst="line">
            <a:avLst/>
          </a:prstGeom>
          <a:noFill/>
          <a:ln w="9525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59" name="Прямая соединительная линия 158"/>
          <p:cNvCxnSpPr/>
          <p:nvPr/>
        </p:nvCxnSpPr>
        <p:spPr>
          <a:xfrm flipV="1">
            <a:off x="3577192" y="1536459"/>
            <a:ext cx="0" cy="216024"/>
          </a:xfrm>
          <a:prstGeom prst="line">
            <a:avLst/>
          </a:prstGeom>
          <a:noFill/>
          <a:ln w="9525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60" name="Прямая соединительная линия 159"/>
          <p:cNvCxnSpPr/>
          <p:nvPr/>
        </p:nvCxnSpPr>
        <p:spPr>
          <a:xfrm flipV="1">
            <a:off x="4505039" y="1536459"/>
            <a:ext cx="0" cy="216024"/>
          </a:xfrm>
          <a:prstGeom prst="line">
            <a:avLst/>
          </a:prstGeom>
          <a:noFill/>
          <a:ln w="9525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61" name="Прямая соединительная линия 160"/>
          <p:cNvCxnSpPr/>
          <p:nvPr/>
        </p:nvCxnSpPr>
        <p:spPr>
          <a:xfrm flipV="1">
            <a:off x="5504894" y="1536459"/>
            <a:ext cx="0" cy="216024"/>
          </a:xfrm>
          <a:prstGeom prst="line">
            <a:avLst/>
          </a:prstGeom>
          <a:noFill/>
          <a:ln w="9525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62" name="Прямая соединительная линия 161"/>
          <p:cNvCxnSpPr/>
          <p:nvPr/>
        </p:nvCxnSpPr>
        <p:spPr>
          <a:xfrm flipV="1">
            <a:off x="6360733" y="1536459"/>
            <a:ext cx="0" cy="216024"/>
          </a:xfrm>
          <a:prstGeom prst="line">
            <a:avLst/>
          </a:prstGeom>
          <a:noFill/>
          <a:ln w="9525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/>
        </p:spPr>
      </p:cxnSp>
      <p:cxnSp>
        <p:nvCxnSpPr>
          <p:cNvPr id="163" name="Прямая соединительная линия 162"/>
          <p:cNvCxnSpPr/>
          <p:nvPr/>
        </p:nvCxnSpPr>
        <p:spPr>
          <a:xfrm flipV="1">
            <a:off x="7206385" y="1536459"/>
            <a:ext cx="0" cy="216024"/>
          </a:xfrm>
          <a:prstGeom prst="line">
            <a:avLst/>
          </a:prstGeom>
          <a:noFill/>
          <a:ln w="9525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/>
        </p:spPr>
      </p:cxnSp>
      <p:sp>
        <p:nvSpPr>
          <p:cNvPr id="164" name="Стрелка вправо 163"/>
          <p:cNvSpPr/>
          <p:nvPr/>
        </p:nvSpPr>
        <p:spPr>
          <a:xfrm>
            <a:off x="611560" y="1147322"/>
            <a:ext cx="7979870" cy="576064"/>
          </a:xfrm>
          <a:prstGeom prst="rightArrow">
            <a:avLst/>
          </a:prstGeom>
          <a:noFill/>
          <a:ln w="19050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414142"/>
              </a:solidFill>
              <a:effectLst/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165" name="TextBox 164"/>
          <p:cNvSpPr txBox="1"/>
          <p:nvPr/>
        </p:nvSpPr>
        <p:spPr>
          <a:xfrm>
            <a:off x="843089" y="1375154"/>
            <a:ext cx="6412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1</a:t>
            </a:r>
          </a:p>
        </p:txBody>
      </p:sp>
      <p:sp>
        <p:nvSpPr>
          <p:cNvPr id="166" name="TextBox 165"/>
          <p:cNvSpPr txBox="1"/>
          <p:nvPr/>
        </p:nvSpPr>
        <p:spPr>
          <a:xfrm>
            <a:off x="1699305" y="1375154"/>
            <a:ext cx="6412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2</a:t>
            </a:r>
          </a:p>
        </p:txBody>
      </p:sp>
      <p:sp>
        <p:nvSpPr>
          <p:cNvPr id="167" name="TextBox 166"/>
          <p:cNvSpPr txBox="1"/>
          <p:nvPr/>
        </p:nvSpPr>
        <p:spPr>
          <a:xfrm>
            <a:off x="2622706" y="1375154"/>
            <a:ext cx="6412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3</a:t>
            </a:r>
          </a:p>
        </p:txBody>
      </p:sp>
      <p:sp>
        <p:nvSpPr>
          <p:cNvPr id="168" name="TextBox 167"/>
          <p:cNvSpPr txBox="1"/>
          <p:nvPr/>
        </p:nvSpPr>
        <p:spPr>
          <a:xfrm>
            <a:off x="3545648" y="1375154"/>
            <a:ext cx="6412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4</a:t>
            </a:r>
          </a:p>
        </p:txBody>
      </p:sp>
      <p:sp>
        <p:nvSpPr>
          <p:cNvPr id="169" name="TextBox 168"/>
          <p:cNvSpPr txBox="1"/>
          <p:nvPr/>
        </p:nvSpPr>
        <p:spPr>
          <a:xfrm>
            <a:off x="4478343" y="1375154"/>
            <a:ext cx="6412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5</a:t>
            </a:r>
          </a:p>
        </p:txBody>
      </p:sp>
      <p:sp>
        <p:nvSpPr>
          <p:cNvPr id="170" name="TextBox 169"/>
          <p:cNvSpPr txBox="1"/>
          <p:nvPr/>
        </p:nvSpPr>
        <p:spPr>
          <a:xfrm>
            <a:off x="5471747" y="1375154"/>
            <a:ext cx="6412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6</a:t>
            </a:r>
          </a:p>
        </p:txBody>
      </p:sp>
      <p:sp>
        <p:nvSpPr>
          <p:cNvPr id="171" name="TextBox 170"/>
          <p:cNvSpPr txBox="1"/>
          <p:nvPr/>
        </p:nvSpPr>
        <p:spPr>
          <a:xfrm>
            <a:off x="6333986" y="1375154"/>
            <a:ext cx="6412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7</a:t>
            </a:r>
          </a:p>
        </p:txBody>
      </p:sp>
      <p:sp>
        <p:nvSpPr>
          <p:cNvPr id="172" name="TextBox 171"/>
          <p:cNvSpPr txBox="1"/>
          <p:nvPr/>
        </p:nvSpPr>
        <p:spPr>
          <a:xfrm>
            <a:off x="7175723" y="1375154"/>
            <a:ext cx="6412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8</a:t>
            </a:r>
          </a:p>
        </p:txBody>
      </p:sp>
      <p:sp>
        <p:nvSpPr>
          <p:cNvPr id="173" name="TextBox 172"/>
          <p:cNvSpPr txBox="1"/>
          <p:nvPr/>
        </p:nvSpPr>
        <p:spPr>
          <a:xfrm>
            <a:off x="8107434" y="1375154"/>
            <a:ext cx="6412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9</a:t>
            </a:r>
          </a:p>
        </p:txBody>
      </p:sp>
      <p:sp>
        <p:nvSpPr>
          <p:cNvPr id="184" name="TextBox 183"/>
          <p:cNvSpPr txBox="1"/>
          <p:nvPr/>
        </p:nvSpPr>
        <p:spPr>
          <a:xfrm>
            <a:off x="693755" y="1795394"/>
            <a:ext cx="357470" cy="3077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Идея </a:t>
            </a:r>
          </a:p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(НИР)</a:t>
            </a:r>
            <a:endParaRPr lang="ru-RU" sz="1000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185" name="TextBox 184"/>
          <p:cNvSpPr txBox="1"/>
          <p:nvPr/>
        </p:nvSpPr>
        <p:spPr>
          <a:xfrm>
            <a:off x="1219113" y="1795463"/>
            <a:ext cx="1058818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Сравнение альтернатив, выбор технологической концепции</a:t>
            </a:r>
            <a:endParaRPr lang="ru-RU" sz="1000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186" name="TextBox 185"/>
          <p:cNvSpPr txBox="1"/>
          <p:nvPr/>
        </p:nvSpPr>
        <p:spPr>
          <a:xfrm>
            <a:off x="2205923" y="1795393"/>
            <a:ext cx="97029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000" dirty="0" err="1" smtClean="0">
                <a:solidFill>
                  <a:srgbClr val="414142"/>
                </a:solidFill>
                <a:cs typeface="Arial"/>
              </a:rPr>
              <a:t>Подтвержде-ние</a:t>
            </a:r>
            <a:r>
              <a:rPr lang="ru-RU" sz="1000" dirty="0" smtClean="0">
                <a:solidFill>
                  <a:srgbClr val="414142"/>
                </a:solidFill>
                <a:cs typeface="Arial"/>
              </a:rPr>
              <a:t> концепции</a:t>
            </a:r>
            <a:endParaRPr lang="ru-RU" sz="1000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187" name="TextBox 186"/>
          <p:cNvSpPr txBox="1"/>
          <p:nvPr/>
        </p:nvSpPr>
        <p:spPr>
          <a:xfrm>
            <a:off x="4244209" y="1795392"/>
            <a:ext cx="941669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Лабораторный прототип</a:t>
            </a:r>
          </a:p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(</a:t>
            </a:r>
            <a:r>
              <a:rPr lang="ru-RU" sz="1000" dirty="0" err="1" smtClean="0">
                <a:solidFill>
                  <a:srgbClr val="414142"/>
                </a:solidFill>
                <a:cs typeface="Arial"/>
              </a:rPr>
              <a:t>имитац</a:t>
            </a:r>
            <a:r>
              <a:rPr lang="ru-RU" sz="1000" dirty="0" smtClean="0">
                <a:solidFill>
                  <a:srgbClr val="414142"/>
                </a:solidFill>
                <a:cs typeface="Arial"/>
              </a:rPr>
              <a:t>.</a:t>
            </a:r>
          </a:p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испытания)</a:t>
            </a:r>
            <a:endParaRPr lang="ru-RU" sz="1000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188" name="TextBox 187"/>
          <p:cNvSpPr txBox="1"/>
          <p:nvPr/>
        </p:nvSpPr>
        <p:spPr>
          <a:xfrm>
            <a:off x="6156176" y="1804329"/>
            <a:ext cx="83435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Серийный прототип</a:t>
            </a:r>
            <a:endParaRPr lang="ru-RU" sz="1000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191" name="TextBox 190"/>
          <p:cNvSpPr txBox="1"/>
          <p:nvPr/>
        </p:nvSpPr>
        <p:spPr>
          <a:xfrm>
            <a:off x="7699661" y="1818261"/>
            <a:ext cx="86913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Готовность к производству </a:t>
            </a:r>
            <a:endParaRPr lang="ru-RU" sz="1000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202" name="Прямоугольник 201"/>
          <p:cNvSpPr/>
          <p:nvPr/>
        </p:nvSpPr>
        <p:spPr>
          <a:xfrm>
            <a:off x="3303792" y="908720"/>
            <a:ext cx="262392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400" b="1" dirty="0" smtClean="0">
                <a:solidFill>
                  <a:srgbClr val="414142"/>
                </a:solidFill>
                <a:cs typeface="Arial"/>
              </a:rPr>
              <a:t>Technology Readiness Level</a:t>
            </a:r>
            <a:endParaRPr lang="ru-RU" sz="1400" b="1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204" name="TextBox 203"/>
          <p:cNvSpPr txBox="1"/>
          <p:nvPr/>
        </p:nvSpPr>
        <p:spPr>
          <a:xfrm>
            <a:off x="3215091" y="1814122"/>
            <a:ext cx="970298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Техническая реализуемость</a:t>
            </a:r>
          </a:p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(эксперимент) </a:t>
            </a:r>
            <a:endParaRPr lang="ru-RU" sz="1000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205" name="TextBox 204"/>
          <p:cNvSpPr txBox="1"/>
          <p:nvPr/>
        </p:nvSpPr>
        <p:spPr>
          <a:xfrm>
            <a:off x="5257886" y="1792965"/>
            <a:ext cx="970298" cy="46166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Демо-версия</a:t>
            </a:r>
          </a:p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(опытная эксплуатация)</a:t>
            </a:r>
            <a:endParaRPr lang="ru-RU" sz="1000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207" name="TextBox 206"/>
          <p:cNvSpPr txBox="1"/>
          <p:nvPr/>
        </p:nvSpPr>
        <p:spPr>
          <a:xfrm>
            <a:off x="6908332" y="1804329"/>
            <a:ext cx="834351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ru-RU" sz="1000" dirty="0" smtClean="0">
                <a:solidFill>
                  <a:srgbClr val="414142"/>
                </a:solidFill>
                <a:cs typeface="Arial"/>
              </a:rPr>
              <a:t>Заводские испытания</a:t>
            </a:r>
            <a:endParaRPr lang="ru-RU" sz="1000" dirty="0">
              <a:solidFill>
                <a:srgbClr val="414142"/>
              </a:solidFill>
              <a:cs typeface="Arial"/>
            </a:endParaRPr>
          </a:p>
        </p:txBody>
      </p:sp>
      <p:cxnSp>
        <p:nvCxnSpPr>
          <p:cNvPr id="208" name="Прямая соединительная линия 207"/>
          <p:cNvCxnSpPr/>
          <p:nvPr/>
        </p:nvCxnSpPr>
        <p:spPr>
          <a:xfrm flipV="1">
            <a:off x="8890406" y="1484784"/>
            <a:ext cx="0" cy="216024"/>
          </a:xfrm>
          <a:prstGeom prst="line">
            <a:avLst/>
          </a:prstGeom>
          <a:noFill/>
          <a:ln w="9525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/>
        </p:spPr>
      </p:cxnSp>
      <p:sp>
        <p:nvSpPr>
          <p:cNvPr id="209" name="TextBox 208"/>
          <p:cNvSpPr txBox="1"/>
          <p:nvPr/>
        </p:nvSpPr>
        <p:spPr>
          <a:xfrm>
            <a:off x="8863610" y="1323479"/>
            <a:ext cx="128240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10</a:t>
            </a:r>
            <a:endParaRPr lang="ru-RU" sz="1100" b="1" dirty="0">
              <a:solidFill>
                <a:srgbClr val="7030A0"/>
              </a:solidFill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210" name="Стрелка вправо 209"/>
          <p:cNvSpPr/>
          <p:nvPr/>
        </p:nvSpPr>
        <p:spPr>
          <a:xfrm>
            <a:off x="8498784" y="1159730"/>
            <a:ext cx="608458" cy="564549"/>
          </a:xfrm>
          <a:prstGeom prst="rightArrow">
            <a:avLst/>
          </a:prstGeom>
          <a:noFill/>
          <a:ln w="19050" cap="flat" cmpd="sng" algn="ctr">
            <a:solidFill>
              <a:srgbClr val="4596D1">
                <a:shade val="95000"/>
                <a:satMod val="105000"/>
              </a:srgbClr>
            </a:solidFill>
            <a:prstDash val="sysDot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414142"/>
              </a:solidFill>
              <a:effectLst/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211" name="TextBox 210"/>
          <p:cNvSpPr txBox="1"/>
          <p:nvPr/>
        </p:nvSpPr>
        <p:spPr>
          <a:xfrm>
            <a:off x="8698690" y="1818261"/>
            <a:ext cx="409814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sz="1000" dirty="0" smtClean="0">
                <a:solidFill>
                  <a:srgbClr val="414142"/>
                </a:solidFill>
                <a:cs typeface="Arial"/>
              </a:rPr>
              <a:t>Lean (</a:t>
            </a:r>
            <a:r>
              <a:rPr lang="ru-RU" sz="1000" dirty="0" smtClean="0">
                <a:solidFill>
                  <a:srgbClr val="414142"/>
                </a:solidFill>
                <a:cs typeface="Arial"/>
              </a:rPr>
              <a:t>ПСР)</a:t>
            </a:r>
            <a:endParaRPr lang="ru-RU" sz="1000" dirty="0">
              <a:solidFill>
                <a:srgbClr val="414142"/>
              </a:solidFill>
              <a:cs typeface="Arial"/>
            </a:endParaRPr>
          </a:p>
        </p:txBody>
      </p:sp>
      <p:sp>
        <p:nvSpPr>
          <p:cNvPr id="60" name="Стрелка вправо 59"/>
          <p:cNvSpPr/>
          <p:nvPr/>
        </p:nvSpPr>
        <p:spPr>
          <a:xfrm>
            <a:off x="625813" y="2636912"/>
            <a:ext cx="2919835" cy="576064"/>
          </a:xfrm>
          <a:prstGeom prst="rightArrow">
            <a:avLst/>
          </a:prstGeom>
          <a:solidFill>
            <a:schemeClr val="bg1">
              <a:lumMod val="95000"/>
            </a:schemeClr>
          </a:solidFill>
          <a:ln w="19050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414142"/>
              </a:solidFill>
              <a:effectLst/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832902" y="2844999"/>
            <a:ext cx="166712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1-3</a:t>
            </a:r>
            <a:endParaRPr lang="ru-RU" sz="1100" b="1" dirty="0">
              <a:solidFill>
                <a:srgbClr val="7030A0"/>
              </a:solidFill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65" name="Стрелка вправо 64"/>
          <p:cNvSpPr/>
          <p:nvPr/>
        </p:nvSpPr>
        <p:spPr>
          <a:xfrm>
            <a:off x="3577707" y="3479556"/>
            <a:ext cx="2774817" cy="576064"/>
          </a:xfrm>
          <a:prstGeom prst="rightArrow">
            <a:avLst/>
          </a:prstGeom>
          <a:solidFill>
            <a:srgbClr val="D5EEF3"/>
          </a:solidFill>
          <a:ln w="19050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414142"/>
              </a:solidFill>
              <a:effectLst/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3613200" y="3682949"/>
            <a:ext cx="166712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4</a:t>
            </a:r>
            <a:r>
              <a:rPr lang="ru-RU" sz="1100" b="1" dirty="0" smtClean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-6</a:t>
            </a:r>
            <a:endParaRPr lang="ru-RU" sz="1100" b="1" dirty="0">
              <a:solidFill>
                <a:srgbClr val="7030A0"/>
              </a:solidFill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70" name="Стрелка вправо 69"/>
          <p:cNvSpPr/>
          <p:nvPr/>
        </p:nvSpPr>
        <p:spPr>
          <a:xfrm>
            <a:off x="6333986" y="4613285"/>
            <a:ext cx="2257444" cy="576064"/>
          </a:xfrm>
          <a:prstGeom prst="rightArrow">
            <a:avLst/>
          </a:prstGeom>
          <a:solidFill>
            <a:srgbClr val="D2F6D2"/>
          </a:solidFill>
          <a:ln w="19050" cap="flat" cmpd="sng" algn="ctr">
            <a:solidFill>
              <a:srgbClr val="4596D1">
                <a:shade val="95000"/>
                <a:satMod val="105000"/>
              </a:srgbClr>
            </a:solidFill>
            <a:prstDash val="solid"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600" b="1" i="0" u="none" strike="noStrike" kern="0" cap="none" spc="0" normalizeH="0" baseline="0" noProof="0" dirty="0">
              <a:ln>
                <a:noFill/>
              </a:ln>
              <a:solidFill>
                <a:srgbClr val="414142"/>
              </a:solidFill>
              <a:effectLst/>
              <a:uLnTx/>
              <a:uFillTx/>
              <a:latin typeface="Arial Narrow" panose="020B0606020202030204" pitchFamily="34" charset="0"/>
              <a:cs typeface="Arial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6447916" y="4799695"/>
            <a:ext cx="166712" cy="16927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ru-RU" sz="1100" b="1" dirty="0" smtClean="0">
                <a:solidFill>
                  <a:srgbClr val="7030A0"/>
                </a:solidFill>
                <a:latin typeface="Arial Narrow" panose="020B0606020202030204" pitchFamily="34" charset="0"/>
                <a:cs typeface="Arial"/>
              </a:rPr>
              <a:t>7-9</a:t>
            </a:r>
            <a:endParaRPr lang="ru-RU" sz="1100" b="1" dirty="0">
              <a:solidFill>
                <a:srgbClr val="7030A0"/>
              </a:solidFill>
              <a:latin typeface="Arial Narrow" panose="020B0606020202030204" pitchFamily="34" charset="0"/>
              <a:cs typeface="Arial"/>
            </a:endParaRPr>
          </a:p>
        </p:txBody>
      </p:sp>
      <p:cxnSp>
        <p:nvCxnSpPr>
          <p:cNvPr id="55" name="Прямая соединительная линия 54"/>
          <p:cNvCxnSpPr/>
          <p:nvPr/>
        </p:nvCxnSpPr>
        <p:spPr>
          <a:xfrm>
            <a:off x="6352524" y="1592796"/>
            <a:ext cx="19676" cy="3308521"/>
          </a:xfrm>
          <a:prstGeom prst="line">
            <a:avLst/>
          </a:prstGeom>
          <a:ln>
            <a:solidFill>
              <a:schemeClr val="accent5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70706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t6sqbOXJWkyhF4_BGTFGyw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irm Format - Russian">
  <a:themeElements>
    <a:clrScheme name="new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E9EEF3"/>
      </a:accent1>
      <a:accent2>
        <a:srgbClr val="C7E0FB"/>
      </a:accent2>
      <a:accent3>
        <a:srgbClr val="3375B7"/>
      </a:accent3>
      <a:accent4>
        <a:srgbClr val="1C436A"/>
      </a:accent4>
      <a:accent5>
        <a:srgbClr val="BAD3EC"/>
      </a:accent5>
      <a:accent6>
        <a:srgbClr val="BFBFBF"/>
      </a:accent6>
      <a:hlink>
        <a:srgbClr val="3375B7"/>
      </a:hlink>
      <a:folHlink>
        <a:srgbClr val="1C436A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Firm Format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D0D0D0"/>
        </a:accent2>
        <a:accent3>
          <a:srgbClr val="909090"/>
        </a:accent3>
        <a:accent4>
          <a:srgbClr val="606060"/>
        </a:accent4>
        <a:accent5>
          <a:srgbClr val="FF6600"/>
        </a:accent5>
        <a:accent6>
          <a:srgbClr val="808080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0066CC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50A2A0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E9EEF3"/>
        </a:accent1>
        <a:accent2>
          <a:srgbClr val="C7E0FB"/>
        </a:accent2>
        <a:accent3>
          <a:srgbClr val="3375B7"/>
        </a:accent3>
        <a:accent4>
          <a:srgbClr val="1C436A"/>
        </a:accent4>
        <a:accent5>
          <a:srgbClr val="BAD3EC"/>
        </a:accent5>
        <a:accent6>
          <a:srgbClr val="BFBFBF"/>
        </a:accent6>
        <a:hlink>
          <a:srgbClr val="3375B7"/>
        </a:hlink>
        <a:folHlink>
          <a:srgbClr val="1C436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Firm Format - Russian">
  <a:themeElements>
    <a:clrScheme name="new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E9EEF3"/>
      </a:accent1>
      <a:accent2>
        <a:srgbClr val="C7E0FB"/>
      </a:accent2>
      <a:accent3>
        <a:srgbClr val="3375B7"/>
      </a:accent3>
      <a:accent4>
        <a:srgbClr val="1C436A"/>
      </a:accent4>
      <a:accent5>
        <a:srgbClr val="BAD3EC"/>
      </a:accent5>
      <a:accent6>
        <a:srgbClr val="BFBFBF"/>
      </a:accent6>
      <a:hlink>
        <a:srgbClr val="3375B7"/>
      </a:hlink>
      <a:folHlink>
        <a:srgbClr val="1C436A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Firm Format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D0D0D0"/>
        </a:accent2>
        <a:accent3>
          <a:srgbClr val="909090"/>
        </a:accent3>
        <a:accent4>
          <a:srgbClr val="606060"/>
        </a:accent4>
        <a:accent5>
          <a:srgbClr val="FF6600"/>
        </a:accent5>
        <a:accent6>
          <a:srgbClr val="808080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0066CC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50A2A0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E9EEF3"/>
        </a:accent1>
        <a:accent2>
          <a:srgbClr val="C7E0FB"/>
        </a:accent2>
        <a:accent3>
          <a:srgbClr val="3375B7"/>
        </a:accent3>
        <a:accent4>
          <a:srgbClr val="1C436A"/>
        </a:accent4>
        <a:accent5>
          <a:srgbClr val="BAD3EC"/>
        </a:accent5>
        <a:accent6>
          <a:srgbClr val="BFBFBF"/>
        </a:accent6>
        <a:hlink>
          <a:srgbClr val="3375B7"/>
        </a:hlink>
        <a:folHlink>
          <a:srgbClr val="1C436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Firm Format - Russian">
  <a:themeElements>
    <a:clrScheme name="new">
      <a:dk1>
        <a:srgbClr val="000000"/>
      </a:dk1>
      <a:lt1>
        <a:srgbClr val="FFFFFF"/>
      </a:lt1>
      <a:dk2>
        <a:srgbClr val="002960"/>
      </a:dk2>
      <a:lt2>
        <a:srgbClr val="FFFFFF"/>
      </a:lt2>
      <a:accent1>
        <a:srgbClr val="E9EEF3"/>
      </a:accent1>
      <a:accent2>
        <a:srgbClr val="C7E0FB"/>
      </a:accent2>
      <a:accent3>
        <a:srgbClr val="3375B7"/>
      </a:accent3>
      <a:accent4>
        <a:srgbClr val="1C436A"/>
      </a:accent4>
      <a:accent5>
        <a:srgbClr val="BAD3EC"/>
      </a:accent5>
      <a:accent6>
        <a:srgbClr val="BFBFBF"/>
      </a:accent6>
      <a:hlink>
        <a:srgbClr val="3375B7"/>
      </a:hlink>
      <a:folHlink>
        <a:srgbClr val="1C436A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ln w="9525">
          <a:solidFill>
            <a:schemeClr val="accent6"/>
          </a:solidFill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6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Firm Format 1">
        <a:dk1>
          <a:srgbClr val="000000"/>
        </a:dk1>
        <a:lt1>
          <a:srgbClr val="FFFFFF"/>
        </a:lt1>
        <a:dk2>
          <a:srgbClr val="000000"/>
        </a:dk2>
        <a:lt2>
          <a:srgbClr val="FFFFFF"/>
        </a:lt2>
        <a:accent1>
          <a:srgbClr val="EAEAEA"/>
        </a:accent1>
        <a:accent2>
          <a:srgbClr val="D0D0D0"/>
        </a:accent2>
        <a:accent3>
          <a:srgbClr val="909090"/>
        </a:accent3>
        <a:accent4>
          <a:srgbClr val="606060"/>
        </a:accent4>
        <a:accent5>
          <a:srgbClr val="FF6600"/>
        </a:accent5>
        <a:accent6>
          <a:srgbClr val="808080"/>
        </a:accent6>
        <a:hlink>
          <a:srgbClr val="909090"/>
        </a:hlink>
        <a:folHlink>
          <a:srgbClr val="6060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2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91B0FF"/>
        </a:accent2>
        <a:accent3>
          <a:srgbClr val="0066CC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0066CC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Firm Format 3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C7E0FB"/>
        </a:accent1>
        <a:accent2>
          <a:srgbClr val="C7C293"/>
        </a:accent2>
        <a:accent3>
          <a:srgbClr val="50A2A0"/>
        </a:accent3>
        <a:accent4>
          <a:srgbClr val="002960"/>
        </a:accent4>
        <a:accent5>
          <a:srgbClr val="FF6600"/>
        </a:accent5>
        <a:accent6>
          <a:srgbClr val="808080"/>
        </a:accent6>
        <a:hlink>
          <a:srgbClr val="50A2A0"/>
        </a:hlink>
        <a:folHlink>
          <a:srgbClr val="00296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">
        <a:dk1>
          <a:srgbClr val="000000"/>
        </a:dk1>
        <a:lt1>
          <a:srgbClr val="FFFFFF"/>
        </a:lt1>
        <a:dk2>
          <a:srgbClr val="002960"/>
        </a:dk2>
        <a:lt2>
          <a:srgbClr val="FFFFFF"/>
        </a:lt2>
        <a:accent1>
          <a:srgbClr val="E9EEF3"/>
        </a:accent1>
        <a:accent2>
          <a:srgbClr val="C7E0FB"/>
        </a:accent2>
        <a:accent3>
          <a:srgbClr val="3375B7"/>
        </a:accent3>
        <a:accent4>
          <a:srgbClr val="1C436A"/>
        </a:accent4>
        <a:accent5>
          <a:srgbClr val="BAD3EC"/>
        </a:accent5>
        <a:accent6>
          <a:srgbClr val="BFBFBF"/>
        </a:accent6>
        <a:hlink>
          <a:srgbClr val="3375B7"/>
        </a:hlink>
        <a:folHlink>
          <a:srgbClr val="1C436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599</Words>
  <Application>Microsoft Office PowerPoint</Application>
  <PresentationFormat>Экран (4:3)</PresentationFormat>
  <Paragraphs>134</Paragraphs>
  <Slides>5</Slides>
  <Notes>1</Notes>
  <HiddenSlides>0</HiddenSlides>
  <MMClips>0</MMClips>
  <ScaleCrop>false</ScaleCrop>
  <HeadingPairs>
    <vt:vector size="6" baseType="variant">
      <vt:variant>
        <vt:lpstr>Тема</vt:lpstr>
      </vt:variant>
      <vt:variant>
        <vt:i4>4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10" baseType="lpstr">
      <vt:lpstr>Тема Office</vt:lpstr>
      <vt:lpstr>Firm Format - Russian</vt:lpstr>
      <vt:lpstr>1_Firm Format - Russian</vt:lpstr>
      <vt:lpstr>3_Firm Format - Russian</vt:lpstr>
      <vt:lpstr>think-cell Slide</vt:lpstr>
      <vt:lpstr>Наименование исследовательского проекта</vt:lpstr>
      <vt:lpstr>Наименование исследовательского проекта</vt:lpstr>
      <vt:lpstr>Наименование исследовательского проекта</vt:lpstr>
      <vt:lpstr>Приложение к формату заявки</vt:lpstr>
      <vt:lpstr>Уровни «готовности» технологий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Наименование исследовательского проекта</dc:title>
  <dc:creator>Мотькина Юлия Валерьевна</dc:creator>
  <cp:lastModifiedBy>Мотькина Юлия Валерьевна</cp:lastModifiedBy>
  <cp:revision>9</cp:revision>
  <dcterms:created xsi:type="dcterms:W3CDTF">2016-02-26T14:13:57Z</dcterms:created>
  <dcterms:modified xsi:type="dcterms:W3CDTF">2016-02-26T15:21:23Z</dcterms:modified>
</cp:coreProperties>
</file>